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3855" r:id="rId2"/>
    <p:sldId id="3826" r:id="rId3"/>
    <p:sldId id="792" r:id="rId4"/>
    <p:sldId id="3853" r:id="rId5"/>
    <p:sldId id="258" r:id="rId6"/>
    <p:sldId id="3856" r:id="rId7"/>
    <p:sldId id="3858" r:id="rId8"/>
    <p:sldId id="3857" r:id="rId9"/>
    <p:sldId id="3859" r:id="rId10"/>
    <p:sldId id="3866" r:id="rId11"/>
    <p:sldId id="3861" r:id="rId12"/>
    <p:sldId id="3869" r:id="rId13"/>
    <p:sldId id="3870" r:id="rId14"/>
    <p:sldId id="3871" r:id="rId15"/>
    <p:sldId id="3873" r:id="rId16"/>
    <p:sldId id="3872" r:id="rId17"/>
    <p:sldId id="3874" r:id="rId18"/>
    <p:sldId id="3875" r:id="rId19"/>
    <p:sldId id="3876" r:id="rId20"/>
    <p:sldId id="3860" r:id="rId21"/>
    <p:sldId id="3862" r:id="rId22"/>
    <p:sldId id="3863" r:id="rId23"/>
    <p:sldId id="3865" r:id="rId24"/>
    <p:sldId id="3867" r:id="rId25"/>
    <p:sldId id="3868" r:id="rId26"/>
    <p:sldId id="260" r:id="rId27"/>
  </p:sldIdLst>
  <p:sldSz cx="12192000" cy="6858000"/>
  <p:notesSz cx="6858000" cy="9144000"/>
  <p:defaultTextStyle>
    <a:defPPr>
      <a:defRPr lang="en-ZM"/>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DA2"/>
    <a:srgbClr val="5570F9"/>
    <a:srgbClr val="995EBE"/>
    <a:srgbClr val="003668"/>
    <a:srgbClr val="AC0000"/>
    <a:srgbClr val="0077DA"/>
    <a:srgbClr val="008BFE"/>
    <a:srgbClr val="042550"/>
    <a:srgbClr val="002A54"/>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1" autoAdjust="0"/>
    <p:restoredTop sz="94660"/>
  </p:normalViewPr>
  <p:slideViewPr>
    <p:cSldViewPr snapToGrid="0">
      <p:cViewPr varScale="1">
        <p:scale>
          <a:sx n="82" d="100"/>
          <a:sy n="82" d="100"/>
        </p:scale>
        <p:origin x="90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M"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169B91-C83E-409C-8FF4-C2EB01CFBFF6}" type="datetimeFigureOut">
              <a:rPr lang="en-ZM" smtClean="0"/>
              <a:t>10/31/2023</a:t>
            </a:fld>
            <a:endParaRPr lang="en-ZM"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M"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M"/>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M"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F766A9-B402-4BF4-81AE-5D8285C69A22}" type="slidenum">
              <a:rPr lang="en-ZM" smtClean="0"/>
              <a:t>‹#›</a:t>
            </a:fld>
            <a:endParaRPr lang="en-ZM" dirty="0"/>
          </a:p>
        </p:txBody>
      </p:sp>
    </p:spTree>
    <p:extLst>
      <p:ext uri="{BB962C8B-B14F-4D97-AF65-F5344CB8AC3E}">
        <p14:creationId xmlns:p14="http://schemas.microsoft.com/office/powerpoint/2010/main" val="4214579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ZW"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EEABA5-C74C-4406-89AD-C20A4233116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53171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ZW"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EEABA5-C74C-4406-89AD-C20A4233116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32285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ZW"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EEABA5-C74C-4406-89AD-C20A4233116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543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ZW"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EEABA5-C74C-4406-89AD-C20A4233116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2824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ZW"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EEABA5-C74C-4406-89AD-C20A4233116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9263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ZW"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EEABA5-C74C-4406-89AD-C20A4233116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04713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ZW"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EEABA5-C74C-4406-89AD-C20A4233116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36642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ZW"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EEABA5-C74C-4406-89AD-C20A4233116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41590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ZW"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EEABA5-C74C-4406-89AD-C20A4233116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56951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ZW"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EEABA5-C74C-4406-89AD-C20A4233116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9799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ZW"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EEABA5-C74C-4406-89AD-C20A4233116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9570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ZW"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EEABA5-C74C-4406-89AD-C20A4233116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6821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ZW"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EEABA5-C74C-4406-89AD-C20A4233116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99105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ZW"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EEABA5-C74C-4406-89AD-C20A4233116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8624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ZW"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EEABA5-C74C-4406-89AD-C20A4233116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96852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ZW"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EEABA5-C74C-4406-89AD-C20A4233116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32391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ZW"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EEABA5-C74C-4406-89AD-C20A4233116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1447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ZW"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EEABA5-C74C-4406-89AD-C20A4233116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6307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93c9c2109e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3" name="Google Shape;143;g293c9c2109e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ZW"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EEABA5-C74C-4406-89AD-C20A4233116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135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ZW"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EEABA5-C74C-4406-89AD-C20A4233116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546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ZW"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EEABA5-C74C-4406-89AD-C20A4233116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3178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ZW"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EEABA5-C74C-4406-89AD-C20A4233116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5138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ZW"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EEABA5-C74C-4406-89AD-C20A4233116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98680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jpe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6334A1A-0AA0-4C4C-97D2-907C576F370B}"/>
              </a:ext>
            </a:extLst>
          </p:cNvPr>
          <p:cNvSpPr>
            <a:spLocks noGrp="1"/>
          </p:cNvSpPr>
          <p:nvPr>
            <p:ph type="dt" sz="half" idx="10"/>
          </p:nvPr>
        </p:nvSpPr>
        <p:spPr/>
        <p:txBody>
          <a:bodyPr/>
          <a:lstStyle/>
          <a:p>
            <a:fld id="{B6E1E5A2-EAD6-4E81-A71D-A4F3DFFBF9BC}" type="datetimeFigureOut">
              <a:rPr lang="en-ZM" smtClean="0"/>
              <a:t>10/31/2023</a:t>
            </a:fld>
            <a:endParaRPr lang="en-ZM" dirty="0"/>
          </a:p>
        </p:txBody>
      </p:sp>
      <p:sp>
        <p:nvSpPr>
          <p:cNvPr id="5" name="Footer Placeholder 4">
            <a:extLst>
              <a:ext uri="{FF2B5EF4-FFF2-40B4-BE49-F238E27FC236}">
                <a16:creationId xmlns:a16="http://schemas.microsoft.com/office/drawing/2014/main" id="{532EFB1D-FB4D-4EAA-930A-867F940425AF}"/>
              </a:ext>
            </a:extLst>
          </p:cNvPr>
          <p:cNvSpPr>
            <a:spLocks noGrp="1"/>
          </p:cNvSpPr>
          <p:nvPr>
            <p:ph type="ftr" sz="quarter" idx="11"/>
          </p:nvPr>
        </p:nvSpPr>
        <p:spPr/>
        <p:txBody>
          <a:bodyPr/>
          <a:lstStyle/>
          <a:p>
            <a:r>
              <a:rPr lang="en-GB" dirty="0"/>
              <a:t>www.comesabusinesscouncil.org</a:t>
            </a:r>
            <a:endParaRPr lang="en-ZM" dirty="0"/>
          </a:p>
        </p:txBody>
      </p:sp>
      <p:sp>
        <p:nvSpPr>
          <p:cNvPr id="6" name="Slide Number Placeholder 5">
            <a:extLst>
              <a:ext uri="{FF2B5EF4-FFF2-40B4-BE49-F238E27FC236}">
                <a16:creationId xmlns:a16="http://schemas.microsoft.com/office/drawing/2014/main" id="{499BC91F-21B1-4AAA-9C92-63AB970C003C}"/>
              </a:ext>
            </a:extLst>
          </p:cNvPr>
          <p:cNvSpPr>
            <a:spLocks noGrp="1"/>
          </p:cNvSpPr>
          <p:nvPr>
            <p:ph type="sldNum" sz="quarter" idx="12"/>
          </p:nvPr>
        </p:nvSpPr>
        <p:spPr/>
        <p:txBody>
          <a:bodyPr/>
          <a:lstStyle/>
          <a:p>
            <a:fld id="{9A814D2A-679B-42C2-86E6-D1B452D471BB}" type="slidenum">
              <a:rPr lang="en-ZM" smtClean="0"/>
              <a:t>‹#›</a:t>
            </a:fld>
            <a:endParaRPr lang="en-ZM" dirty="0"/>
          </a:p>
        </p:txBody>
      </p:sp>
      <p:sp>
        <p:nvSpPr>
          <p:cNvPr id="15" name="Rectangle 14">
            <a:extLst>
              <a:ext uri="{FF2B5EF4-FFF2-40B4-BE49-F238E27FC236}">
                <a16:creationId xmlns:a16="http://schemas.microsoft.com/office/drawing/2014/main" id="{B300BD61-E6A0-46C8-970F-07D8C32FE5EC}"/>
              </a:ext>
            </a:extLst>
          </p:cNvPr>
          <p:cNvSpPr/>
          <p:nvPr userDrawn="1"/>
        </p:nvSpPr>
        <p:spPr>
          <a:xfrm>
            <a:off x="4869712" y="1938667"/>
            <a:ext cx="6209414" cy="623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M" dirty="0"/>
          </a:p>
        </p:txBody>
      </p:sp>
      <p:pic>
        <p:nvPicPr>
          <p:cNvPr id="24" name="Picture 23">
            <a:extLst>
              <a:ext uri="{FF2B5EF4-FFF2-40B4-BE49-F238E27FC236}">
                <a16:creationId xmlns:a16="http://schemas.microsoft.com/office/drawing/2014/main" id="{5DA9803C-2A58-4AFC-A74B-7D02E316D121}"/>
              </a:ext>
            </a:extLst>
          </p:cNvPr>
          <p:cNvPicPr>
            <a:picLocks noChangeAspect="1"/>
          </p:cNvPicPr>
          <p:nvPr userDrawn="1"/>
        </p:nvPicPr>
        <p:blipFill>
          <a:blip r:embed="rId2">
            <a:duotone>
              <a:prstClr val="black"/>
              <a:schemeClr val="accent1">
                <a:tint val="45000"/>
                <a:satMod val="400000"/>
              </a:schemeClr>
            </a:duotone>
            <a:alphaModFix amt="70000"/>
          </a:blip>
          <a:stretch>
            <a:fillRect/>
          </a:stretch>
        </p:blipFill>
        <p:spPr>
          <a:xfrm>
            <a:off x="4346434" y="3202469"/>
            <a:ext cx="7815749" cy="3336443"/>
          </a:xfrm>
          <a:prstGeom prst="rect">
            <a:avLst/>
          </a:prstGeom>
        </p:spPr>
      </p:pic>
      <p:pic>
        <p:nvPicPr>
          <p:cNvPr id="2" name="Picture 1">
            <a:extLst>
              <a:ext uri="{FF2B5EF4-FFF2-40B4-BE49-F238E27FC236}">
                <a16:creationId xmlns:a16="http://schemas.microsoft.com/office/drawing/2014/main" id="{10FA9587-B4E7-40B5-9653-F50893C3604F}"/>
              </a:ext>
            </a:extLst>
          </p:cNvPr>
          <p:cNvPicPr>
            <a:picLocks noChangeAspect="1"/>
          </p:cNvPicPr>
          <p:nvPr userDrawn="1"/>
        </p:nvPicPr>
        <p:blipFill>
          <a:blip r:embed="rId3"/>
          <a:stretch>
            <a:fillRect/>
          </a:stretch>
        </p:blipFill>
        <p:spPr>
          <a:xfrm>
            <a:off x="0" y="3426"/>
            <a:ext cx="12192000" cy="6851148"/>
          </a:xfrm>
          <a:prstGeom prst="rect">
            <a:avLst/>
          </a:prstGeom>
        </p:spPr>
      </p:pic>
      <p:pic>
        <p:nvPicPr>
          <p:cNvPr id="22" name="Picture 21">
            <a:extLst>
              <a:ext uri="{FF2B5EF4-FFF2-40B4-BE49-F238E27FC236}">
                <a16:creationId xmlns:a16="http://schemas.microsoft.com/office/drawing/2014/main" id="{B107DE49-A89E-4463-9E2F-4951E8C031F0}"/>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69685" r="30808"/>
          <a:stretch/>
        </p:blipFill>
        <p:spPr>
          <a:xfrm flipH="1">
            <a:off x="0" y="290454"/>
            <a:ext cx="3386759" cy="1828801"/>
          </a:xfrm>
          <a:prstGeom prst="rect">
            <a:avLst/>
          </a:prstGeom>
        </p:spPr>
      </p:pic>
      <p:pic>
        <p:nvPicPr>
          <p:cNvPr id="23" name="Picture 22">
            <a:extLst>
              <a:ext uri="{FF2B5EF4-FFF2-40B4-BE49-F238E27FC236}">
                <a16:creationId xmlns:a16="http://schemas.microsoft.com/office/drawing/2014/main" id="{EECB7A71-7FC8-404E-B201-217D59B5DADE}"/>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310429" y="290454"/>
            <a:ext cx="1582615" cy="796103"/>
          </a:xfrm>
          <a:prstGeom prst="rect">
            <a:avLst/>
          </a:prstGeom>
        </p:spPr>
      </p:pic>
    </p:spTree>
    <p:extLst>
      <p:ext uri="{BB962C8B-B14F-4D97-AF65-F5344CB8AC3E}">
        <p14:creationId xmlns:p14="http://schemas.microsoft.com/office/powerpoint/2010/main" val="2933600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AA5D9-41DC-460B-B79F-18C05B810746}"/>
              </a:ext>
            </a:extLst>
          </p:cNvPr>
          <p:cNvSpPr>
            <a:spLocks noGrp="1"/>
          </p:cNvSpPr>
          <p:nvPr>
            <p:ph type="title"/>
          </p:nvPr>
        </p:nvSpPr>
        <p:spPr/>
        <p:txBody>
          <a:bodyPr/>
          <a:lstStyle/>
          <a:p>
            <a:r>
              <a:rPr lang="en-US"/>
              <a:t>Click to edit Master title style</a:t>
            </a:r>
            <a:endParaRPr lang="en-ZM"/>
          </a:p>
        </p:txBody>
      </p:sp>
      <p:sp>
        <p:nvSpPr>
          <p:cNvPr id="3" name="Vertical Text Placeholder 2">
            <a:extLst>
              <a:ext uri="{FF2B5EF4-FFF2-40B4-BE49-F238E27FC236}">
                <a16:creationId xmlns:a16="http://schemas.microsoft.com/office/drawing/2014/main" id="{B54C04FD-A134-47FB-B9A1-DEAE581CDB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M"/>
          </a:p>
        </p:txBody>
      </p:sp>
      <p:sp>
        <p:nvSpPr>
          <p:cNvPr id="4" name="Date Placeholder 3">
            <a:extLst>
              <a:ext uri="{FF2B5EF4-FFF2-40B4-BE49-F238E27FC236}">
                <a16:creationId xmlns:a16="http://schemas.microsoft.com/office/drawing/2014/main" id="{F573490C-2611-450E-BBE2-5FAED00A3E03}"/>
              </a:ext>
            </a:extLst>
          </p:cNvPr>
          <p:cNvSpPr>
            <a:spLocks noGrp="1"/>
          </p:cNvSpPr>
          <p:nvPr>
            <p:ph type="dt" sz="half" idx="10"/>
          </p:nvPr>
        </p:nvSpPr>
        <p:spPr/>
        <p:txBody>
          <a:bodyPr/>
          <a:lstStyle/>
          <a:p>
            <a:fld id="{B6E1E5A2-EAD6-4E81-A71D-A4F3DFFBF9BC}" type="datetimeFigureOut">
              <a:rPr lang="en-ZM" smtClean="0"/>
              <a:t>10/31/2023</a:t>
            </a:fld>
            <a:endParaRPr lang="en-ZM" dirty="0"/>
          </a:p>
        </p:txBody>
      </p:sp>
      <p:sp>
        <p:nvSpPr>
          <p:cNvPr id="5" name="Footer Placeholder 4">
            <a:extLst>
              <a:ext uri="{FF2B5EF4-FFF2-40B4-BE49-F238E27FC236}">
                <a16:creationId xmlns:a16="http://schemas.microsoft.com/office/drawing/2014/main" id="{9F1E3C18-F4FB-45DD-B5DD-DB28E16B8335}"/>
              </a:ext>
            </a:extLst>
          </p:cNvPr>
          <p:cNvSpPr>
            <a:spLocks noGrp="1"/>
          </p:cNvSpPr>
          <p:nvPr>
            <p:ph type="ftr" sz="quarter" idx="11"/>
          </p:nvPr>
        </p:nvSpPr>
        <p:spPr/>
        <p:txBody>
          <a:bodyPr/>
          <a:lstStyle/>
          <a:p>
            <a:r>
              <a:rPr lang="en-GB" dirty="0"/>
              <a:t>www.comesabusinesscouncil.org</a:t>
            </a:r>
            <a:endParaRPr lang="en-ZM" dirty="0"/>
          </a:p>
        </p:txBody>
      </p:sp>
      <p:sp>
        <p:nvSpPr>
          <p:cNvPr id="6" name="Slide Number Placeholder 5">
            <a:extLst>
              <a:ext uri="{FF2B5EF4-FFF2-40B4-BE49-F238E27FC236}">
                <a16:creationId xmlns:a16="http://schemas.microsoft.com/office/drawing/2014/main" id="{27D0EC03-5E2C-45A6-B74A-5EBE0CA9B251}"/>
              </a:ext>
            </a:extLst>
          </p:cNvPr>
          <p:cNvSpPr>
            <a:spLocks noGrp="1"/>
          </p:cNvSpPr>
          <p:nvPr>
            <p:ph type="sldNum" sz="quarter" idx="12"/>
          </p:nvPr>
        </p:nvSpPr>
        <p:spPr/>
        <p:txBody>
          <a:bodyPr/>
          <a:lstStyle/>
          <a:p>
            <a:fld id="{9A814D2A-679B-42C2-86E6-D1B452D471BB}" type="slidenum">
              <a:rPr lang="en-ZM" smtClean="0"/>
              <a:t>‹#›</a:t>
            </a:fld>
            <a:endParaRPr lang="en-ZM" dirty="0"/>
          </a:p>
        </p:txBody>
      </p:sp>
    </p:spTree>
    <p:extLst>
      <p:ext uri="{BB962C8B-B14F-4D97-AF65-F5344CB8AC3E}">
        <p14:creationId xmlns:p14="http://schemas.microsoft.com/office/powerpoint/2010/main" val="1214344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2F9725-EAB8-407F-B8F8-BBB7375BB5C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ZM"/>
          </a:p>
        </p:txBody>
      </p:sp>
      <p:sp>
        <p:nvSpPr>
          <p:cNvPr id="3" name="Vertical Text Placeholder 2">
            <a:extLst>
              <a:ext uri="{FF2B5EF4-FFF2-40B4-BE49-F238E27FC236}">
                <a16:creationId xmlns:a16="http://schemas.microsoft.com/office/drawing/2014/main" id="{E812A763-980A-4DC1-994A-8624C62980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M"/>
          </a:p>
        </p:txBody>
      </p:sp>
      <p:sp>
        <p:nvSpPr>
          <p:cNvPr id="4" name="Date Placeholder 3">
            <a:extLst>
              <a:ext uri="{FF2B5EF4-FFF2-40B4-BE49-F238E27FC236}">
                <a16:creationId xmlns:a16="http://schemas.microsoft.com/office/drawing/2014/main" id="{75D1F5DF-9E4D-4973-9A7C-B790462E8CA0}"/>
              </a:ext>
            </a:extLst>
          </p:cNvPr>
          <p:cNvSpPr>
            <a:spLocks noGrp="1"/>
          </p:cNvSpPr>
          <p:nvPr>
            <p:ph type="dt" sz="half" idx="10"/>
          </p:nvPr>
        </p:nvSpPr>
        <p:spPr/>
        <p:txBody>
          <a:bodyPr/>
          <a:lstStyle/>
          <a:p>
            <a:fld id="{B6E1E5A2-EAD6-4E81-A71D-A4F3DFFBF9BC}" type="datetimeFigureOut">
              <a:rPr lang="en-ZM" smtClean="0"/>
              <a:t>10/31/2023</a:t>
            </a:fld>
            <a:endParaRPr lang="en-ZM" dirty="0"/>
          </a:p>
        </p:txBody>
      </p:sp>
      <p:sp>
        <p:nvSpPr>
          <p:cNvPr id="5" name="Footer Placeholder 4">
            <a:extLst>
              <a:ext uri="{FF2B5EF4-FFF2-40B4-BE49-F238E27FC236}">
                <a16:creationId xmlns:a16="http://schemas.microsoft.com/office/drawing/2014/main" id="{D5EBED71-A883-4A3D-864B-7B7BBBD038BD}"/>
              </a:ext>
            </a:extLst>
          </p:cNvPr>
          <p:cNvSpPr>
            <a:spLocks noGrp="1"/>
          </p:cNvSpPr>
          <p:nvPr>
            <p:ph type="ftr" sz="quarter" idx="11"/>
          </p:nvPr>
        </p:nvSpPr>
        <p:spPr/>
        <p:txBody>
          <a:bodyPr/>
          <a:lstStyle/>
          <a:p>
            <a:r>
              <a:rPr lang="en-GB" dirty="0"/>
              <a:t>www.comesabusinesscouncil.org</a:t>
            </a:r>
            <a:endParaRPr lang="en-ZM" dirty="0"/>
          </a:p>
        </p:txBody>
      </p:sp>
      <p:sp>
        <p:nvSpPr>
          <p:cNvPr id="6" name="Slide Number Placeholder 5">
            <a:extLst>
              <a:ext uri="{FF2B5EF4-FFF2-40B4-BE49-F238E27FC236}">
                <a16:creationId xmlns:a16="http://schemas.microsoft.com/office/drawing/2014/main" id="{3AA8AF2C-A6CB-42A4-8D05-56727F010DB5}"/>
              </a:ext>
            </a:extLst>
          </p:cNvPr>
          <p:cNvSpPr>
            <a:spLocks noGrp="1"/>
          </p:cNvSpPr>
          <p:nvPr>
            <p:ph type="sldNum" sz="quarter" idx="12"/>
          </p:nvPr>
        </p:nvSpPr>
        <p:spPr/>
        <p:txBody>
          <a:bodyPr/>
          <a:lstStyle/>
          <a:p>
            <a:fld id="{9A814D2A-679B-42C2-86E6-D1B452D471BB}" type="slidenum">
              <a:rPr lang="en-ZM" smtClean="0"/>
              <a:t>‹#›</a:t>
            </a:fld>
            <a:endParaRPr lang="en-ZM" dirty="0"/>
          </a:p>
        </p:txBody>
      </p:sp>
    </p:spTree>
    <p:extLst>
      <p:ext uri="{BB962C8B-B14F-4D97-AF65-F5344CB8AC3E}">
        <p14:creationId xmlns:p14="http://schemas.microsoft.com/office/powerpoint/2010/main" val="39661478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W"/>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W"/>
          </a:p>
        </p:txBody>
      </p:sp>
      <p:sp>
        <p:nvSpPr>
          <p:cNvPr id="4" name="Date Placeholder 3"/>
          <p:cNvSpPr>
            <a:spLocks noGrp="1"/>
          </p:cNvSpPr>
          <p:nvPr>
            <p:ph type="dt" sz="half" idx="10"/>
          </p:nvPr>
        </p:nvSpPr>
        <p:spPr/>
        <p:txBody>
          <a:bodyPr/>
          <a:lstStyle/>
          <a:p>
            <a:fld id="{A7415002-99A0-40FD-85F8-67009B5CF6C1}" type="datetimeFigureOut">
              <a:rPr lang="en-ZW" smtClean="0"/>
              <a:t>31/10/2023</a:t>
            </a:fld>
            <a:endParaRPr lang="en-ZW" dirty="0"/>
          </a:p>
        </p:txBody>
      </p:sp>
      <p:sp>
        <p:nvSpPr>
          <p:cNvPr id="5" name="Footer Placeholder 4"/>
          <p:cNvSpPr>
            <a:spLocks noGrp="1"/>
          </p:cNvSpPr>
          <p:nvPr>
            <p:ph type="ftr" sz="quarter" idx="11"/>
          </p:nvPr>
        </p:nvSpPr>
        <p:spPr/>
        <p:txBody>
          <a:bodyPr/>
          <a:lstStyle/>
          <a:p>
            <a:endParaRPr lang="en-ZW" dirty="0"/>
          </a:p>
        </p:txBody>
      </p:sp>
      <p:sp>
        <p:nvSpPr>
          <p:cNvPr id="6" name="Slide Number Placeholder 5"/>
          <p:cNvSpPr>
            <a:spLocks noGrp="1"/>
          </p:cNvSpPr>
          <p:nvPr>
            <p:ph type="sldNum" sz="quarter" idx="12"/>
          </p:nvPr>
        </p:nvSpPr>
        <p:spPr/>
        <p:txBody>
          <a:bodyPr/>
          <a:lstStyle/>
          <a:p>
            <a:fld id="{02ECFDD9-5857-42D6-84FD-281ECF8FA5FB}" type="slidenum">
              <a:rPr lang="en-ZW" smtClean="0"/>
              <a:t>‹#›</a:t>
            </a:fld>
            <a:endParaRPr lang="en-ZW" dirty="0"/>
          </a:p>
        </p:txBody>
      </p:sp>
    </p:spTree>
    <p:extLst>
      <p:ext uri="{BB962C8B-B14F-4D97-AF65-F5344CB8AC3E}">
        <p14:creationId xmlns:p14="http://schemas.microsoft.com/office/powerpoint/2010/main" val="2651590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C7375-3DAC-4190-99C4-FE0A715DE793}"/>
              </a:ext>
            </a:extLst>
          </p:cNvPr>
          <p:cNvSpPr>
            <a:spLocks noGrp="1"/>
          </p:cNvSpPr>
          <p:nvPr>
            <p:ph type="title"/>
          </p:nvPr>
        </p:nvSpPr>
        <p:spPr/>
        <p:txBody>
          <a:bodyPr/>
          <a:lstStyle/>
          <a:p>
            <a:r>
              <a:rPr lang="en-US"/>
              <a:t>Click to edit Master title style</a:t>
            </a:r>
            <a:endParaRPr lang="en-ZM"/>
          </a:p>
        </p:txBody>
      </p:sp>
      <p:sp>
        <p:nvSpPr>
          <p:cNvPr id="3" name="Content Placeholder 2">
            <a:extLst>
              <a:ext uri="{FF2B5EF4-FFF2-40B4-BE49-F238E27FC236}">
                <a16:creationId xmlns:a16="http://schemas.microsoft.com/office/drawing/2014/main" id="{7528FE25-25E8-4DE2-87FD-B2FC7C28E2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M"/>
          </a:p>
        </p:txBody>
      </p:sp>
      <p:sp>
        <p:nvSpPr>
          <p:cNvPr id="4" name="Date Placeholder 3">
            <a:extLst>
              <a:ext uri="{FF2B5EF4-FFF2-40B4-BE49-F238E27FC236}">
                <a16:creationId xmlns:a16="http://schemas.microsoft.com/office/drawing/2014/main" id="{5EFFBB54-8D99-4739-B4AD-7829488628BD}"/>
              </a:ext>
            </a:extLst>
          </p:cNvPr>
          <p:cNvSpPr>
            <a:spLocks noGrp="1"/>
          </p:cNvSpPr>
          <p:nvPr>
            <p:ph type="dt" sz="half" idx="10"/>
          </p:nvPr>
        </p:nvSpPr>
        <p:spPr/>
        <p:txBody>
          <a:bodyPr/>
          <a:lstStyle/>
          <a:p>
            <a:fld id="{B6E1E5A2-EAD6-4E81-A71D-A4F3DFFBF9BC}" type="datetimeFigureOut">
              <a:rPr lang="en-ZM" smtClean="0"/>
              <a:t>10/31/2023</a:t>
            </a:fld>
            <a:endParaRPr lang="en-ZM" dirty="0"/>
          </a:p>
        </p:txBody>
      </p:sp>
      <p:sp>
        <p:nvSpPr>
          <p:cNvPr id="5" name="Footer Placeholder 4">
            <a:extLst>
              <a:ext uri="{FF2B5EF4-FFF2-40B4-BE49-F238E27FC236}">
                <a16:creationId xmlns:a16="http://schemas.microsoft.com/office/drawing/2014/main" id="{DE3A12F0-3334-423F-B9D2-6363ACF197EC}"/>
              </a:ext>
            </a:extLst>
          </p:cNvPr>
          <p:cNvSpPr>
            <a:spLocks noGrp="1"/>
          </p:cNvSpPr>
          <p:nvPr>
            <p:ph type="ftr" sz="quarter" idx="11"/>
          </p:nvPr>
        </p:nvSpPr>
        <p:spPr/>
        <p:txBody>
          <a:bodyPr/>
          <a:lstStyle/>
          <a:p>
            <a:r>
              <a:rPr lang="en-GB" dirty="0"/>
              <a:t>www.comesabusinesscouncil.org</a:t>
            </a:r>
            <a:endParaRPr lang="en-ZM" dirty="0"/>
          </a:p>
        </p:txBody>
      </p:sp>
      <p:sp>
        <p:nvSpPr>
          <p:cNvPr id="6" name="Slide Number Placeholder 5">
            <a:extLst>
              <a:ext uri="{FF2B5EF4-FFF2-40B4-BE49-F238E27FC236}">
                <a16:creationId xmlns:a16="http://schemas.microsoft.com/office/drawing/2014/main" id="{71618FCC-5355-4807-92A7-6EEA4F67E658}"/>
              </a:ext>
            </a:extLst>
          </p:cNvPr>
          <p:cNvSpPr>
            <a:spLocks noGrp="1"/>
          </p:cNvSpPr>
          <p:nvPr>
            <p:ph type="sldNum" sz="quarter" idx="12"/>
          </p:nvPr>
        </p:nvSpPr>
        <p:spPr/>
        <p:txBody>
          <a:bodyPr/>
          <a:lstStyle/>
          <a:p>
            <a:fld id="{9A814D2A-679B-42C2-86E6-D1B452D471BB}" type="slidenum">
              <a:rPr lang="en-ZM" smtClean="0"/>
              <a:t>‹#›</a:t>
            </a:fld>
            <a:endParaRPr lang="en-ZM" dirty="0"/>
          </a:p>
        </p:txBody>
      </p:sp>
    </p:spTree>
    <p:extLst>
      <p:ext uri="{BB962C8B-B14F-4D97-AF65-F5344CB8AC3E}">
        <p14:creationId xmlns:p14="http://schemas.microsoft.com/office/powerpoint/2010/main" val="3107263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D5334-B1E7-4638-B7A6-85C7126A3E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M"/>
          </a:p>
        </p:txBody>
      </p:sp>
      <p:sp>
        <p:nvSpPr>
          <p:cNvPr id="3" name="Text Placeholder 2">
            <a:extLst>
              <a:ext uri="{FF2B5EF4-FFF2-40B4-BE49-F238E27FC236}">
                <a16:creationId xmlns:a16="http://schemas.microsoft.com/office/drawing/2014/main" id="{68BBEDB3-5048-48F9-AD7A-9A1E538458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3F7EA0-7EF0-46F8-AFA1-4F9A54AEFE43}"/>
              </a:ext>
            </a:extLst>
          </p:cNvPr>
          <p:cNvSpPr>
            <a:spLocks noGrp="1"/>
          </p:cNvSpPr>
          <p:nvPr>
            <p:ph type="dt" sz="half" idx="10"/>
          </p:nvPr>
        </p:nvSpPr>
        <p:spPr/>
        <p:txBody>
          <a:bodyPr/>
          <a:lstStyle/>
          <a:p>
            <a:fld id="{B6E1E5A2-EAD6-4E81-A71D-A4F3DFFBF9BC}" type="datetimeFigureOut">
              <a:rPr lang="en-ZM" smtClean="0"/>
              <a:t>10/31/2023</a:t>
            </a:fld>
            <a:endParaRPr lang="en-ZM" dirty="0"/>
          </a:p>
        </p:txBody>
      </p:sp>
      <p:sp>
        <p:nvSpPr>
          <p:cNvPr id="5" name="Footer Placeholder 4">
            <a:extLst>
              <a:ext uri="{FF2B5EF4-FFF2-40B4-BE49-F238E27FC236}">
                <a16:creationId xmlns:a16="http://schemas.microsoft.com/office/drawing/2014/main" id="{91808C95-A529-47D8-A49D-22CAC9FCB4BE}"/>
              </a:ext>
            </a:extLst>
          </p:cNvPr>
          <p:cNvSpPr>
            <a:spLocks noGrp="1"/>
          </p:cNvSpPr>
          <p:nvPr>
            <p:ph type="ftr" sz="quarter" idx="11"/>
          </p:nvPr>
        </p:nvSpPr>
        <p:spPr/>
        <p:txBody>
          <a:bodyPr/>
          <a:lstStyle/>
          <a:p>
            <a:r>
              <a:rPr lang="en-GB" dirty="0"/>
              <a:t>www.comesabusinesscouncil.org</a:t>
            </a:r>
            <a:endParaRPr lang="en-ZM" dirty="0"/>
          </a:p>
        </p:txBody>
      </p:sp>
      <p:sp>
        <p:nvSpPr>
          <p:cNvPr id="6" name="Slide Number Placeholder 5">
            <a:extLst>
              <a:ext uri="{FF2B5EF4-FFF2-40B4-BE49-F238E27FC236}">
                <a16:creationId xmlns:a16="http://schemas.microsoft.com/office/drawing/2014/main" id="{283C27C3-CAE6-4283-8D2D-BDF1CC4CABC7}"/>
              </a:ext>
            </a:extLst>
          </p:cNvPr>
          <p:cNvSpPr>
            <a:spLocks noGrp="1"/>
          </p:cNvSpPr>
          <p:nvPr>
            <p:ph type="sldNum" sz="quarter" idx="12"/>
          </p:nvPr>
        </p:nvSpPr>
        <p:spPr/>
        <p:txBody>
          <a:bodyPr/>
          <a:lstStyle/>
          <a:p>
            <a:fld id="{9A814D2A-679B-42C2-86E6-D1B452D471BB}" type="slidenum">
              <a:rPr lang="en-ZM" smtClean="0"/>
              <a:t>‹#›</a:t>
            </a:fld>
            <a:endParaRPr lang="en-ZM" dirty="0"/>
          </a:p>
        </p:txBody>
      </p:sp>
    </p:spTree>
    <p:extLst>
      <p:ext uri="{BB962C8B-B14F-4D97-AF65-F5344CB8AC3E}">
        <p14:creationId xmlns:p14="http://schemas.microsoft.com/office/powerpoint/2010/main" val="1637303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410E1-F402-4379-8530-1E19F55ED93B}"/>
              </a:ext>
            </a:extLst>
          </p:cNvPr>
          <p:cNvSpPr>
            <a:spLocks noGrp="1"/>
          </p:cNvSpPr>
          <p:nvPr>
            <p:ph type="title"/>
          </p:nvPr>
        </p:nvSpPr>
        <p:spPr/>
        <p:txBody>
          <a:bodyPr/>
          <a:lstStyle/>
          <a:p>
            <a:r>
              <a:rPr lang="en-US"/>
              <a:t>Click to edit Master title style</a:t>
            </a:r>
            <a:endParaRPr lang="en-ZM"/>
          </a:p>
        </p:txBody>
      </p:sp>
      <p:sp>
        <p:nvSpPr>
          <p:cNvPr id="3" name="Content Placeholder 2">
            <a:extLst>
              <a:ext uri="{FF2B5EF4-FFF2-40B4-BE49-F238E27FC236}">
                <a16:creationId xmlns:a16="http://schemas.microsoft.com/office/drawing/2014/main" id="{D78F81AC-71AB-4D70-9B08-962F8A06AE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M"/>
          </a:p>
        </p:txBody>
      </p:sp>
      <p:sp>
        <p:nvSpPr>
          <p:cNvPr id="4" name="Content Placeholder 3">
            <a:extLst>
              <a:ext uri="{FF2B5EF4-FFF2-40B4-BE49-F238E27FC236}">
                <a16:creationId xmlns:a16="http://schemas.microsoft.com/office/drawing/2014/main" id="{2195CDC8-5F07-49E6-AC82-934E3E8DEC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M"/>
          </a:p>
        </p:txBody>
      </p:sp>
      <p:sp>
        <p:nvSpPr>
          <p:cNvPr id="5" name="Date Placeholder 4">
            <a:extLst>
              <a:ext uri="{FF2B5EF4-FFF2-40B4-BE49-F238E27FC236}">
                <a16:creationId xmlns:a16="http://schemas.microsoft.com/office/drawing/2014/main" id="{5D17FDAF-096F-4EDF-8F38-35A1C5D74C78}"/>
              </a:ext>
            </a:extLst>
          </p:cNvPr>
          <p:cNvSpPr>
            <a:spLocks noGrp="1"/>
          </p:cNvSpPr>
          <p:nvPr>
            <p:ph type="dt" sz="half" idx="10"/>
          </p:nvPr>
        </p:nvSpPr>
        <p:spPr/>
        <p:txBody>
          <a:bodyPr/>
          <a:lstStyle/>
          <a:p>
            <a:fld id="{B6E1E5A2-EAD6-4E81-A71D-A4F3DFFBF9BC}" type="datetimeFigureOut">
              <a:rPr lang="en-ZM" smtClean="0"/>
              <a:t>10/31/2023</a:t>
            </a:fld>
            <a:endParaRPr lang="en-ZM" dirty="0"/>
          </a:p>
        </p:txBody>
      </p:sp>
      <p:sp>
        <p:nvSpPr>
          <p:cNvPr id="6" name="Footer Placeholder 5">
            <a:extLst>
              <a:ext uri="{FF2B5EF4-FFF2-40B4-BE49-F238E27FC236}">
                <a16:creationId xmlns:a16="http://schemas.microsoft.com/office/drawing/2014/main" id="{8447A33B-1201-4E70-9584-D6CC531C7E23}"/>
              </a:ext>
            </a:extLst>
          </p:cNvPr>
          <p:cNvSpPr>
            <a:spLocks noGrp="1"/>
          </p:cNvSpPr>
          <p:nvPr>
            <p:ph type="ftr" sz="quarter" idx="11"/>
          </p:nvPr>
        </p:nvSpPr>
        <p:spPr/>
        <p:txBody>
          <a:bodyPr/>
          <a:lstStyle/>
          <a:p>
            <a:r>
              <a:rPr lang="en-GB" dirty="0"/>
              <a:t>www.comesabusinesscouncil.org</a:t>
            </a:r>
            <a:endParaRPr lang="en-ZM" dirty="0"/>
          </a:p>
        </p:txBody>
      </p:sp>
      <p:sp>
        <p:nvSpPr>
          <p:cNvPr id="7" name="Slide Number Placeholder 6">
            <a:extLst>
              <a:ext uri="{FF2B5EF4-FFF2-40B4-BE49-F238E27FC236}">
                <a16:creationId xmlns:a16="http://schemas.microsoft.com/office/drawing/2014/main" id="{10E48653-A2FF-4D98-B0C3-1DE1AC710BAE}"/>
              </a:ext>
            </a:extLst>
          </p:cNvPr>
          <p:cNvSpPr>
            <a:spLocks noGrp="1"/>
          </p:cNvSpPr>
          <p:nvPr>
            <p:ph type="sldNum" sz="quarter" idx="12"/>
          </p:nvPr>
        </p:nvSpPr>
        <p:spPr/>
        <p:txBody>
          <a:bodyPr/>
          <a:lstStyle/>
          <a:p>
            <a:fld id="{9A814D2A-679B-42C2-86E6-D1B452D471BB}" type="slidenum">
              <a:rPr lang="en-ZM" smtClean="0"/>
              <a:t>‹#›</a:t>
            </a:fld>
            <a:endParaRPr lang="en-ZM" dirty="0"/>
          </a:p>
        </p:txBody>
      </p:sp>
    </p:spTree>
    <p:extLst>
      <p:ext uri="{BB962C8B-B14F-4D97-AF65-F5344CB8AC3E}">
        <p14:creationId xmlns:p14="http://schemas.microsoft.com/office/powerpoint/2010/main" val="29756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B8D3A-673C-4B14-975A-D40EEFD7D11C}"/>
              </a:ext>
            </a:extLst>
          </p:cNvPr>
          <p:cNvSpPr>
            <a:spLocks noGrp="1"/>
          </p:cNvSpPr>
          <p:nvPr>
            <p:ph type="title"/>
          </p:nvPr>
        </p:nvSpPr>
        <p:spPr>
          <a:xfrm>
            <a:off x="839788" y="365125"/>
            <a:ext cx="10515600" cy="1325563"/>
          </a:xfrm>
        </p:spPr>
        <p:txBody>
          <a:bodyPr/>
          <a:lstStyle/>
          <a:p>
            <a:r>
              <a:rPr lang="en-US"/>
              <a:t>Click to edit Master title style</a:t>
            </a:r>
            <a:endParaRPr lang="en-ZM"/>
          </a:p>
        </p:txBody>
      </p:sp>
      <p:sp>
        <p:nvSpPr>
          <p:cNvPr id="3" name="Text Placeholder 2">
            <a:extLst>
              <a:ext uri="{FF2B5EF4-FFF2-40B4-BE49-F238E27FC236}">
                <a16:creationId xmlns:a16="http://schemas.microsoft.com/office/drawing/2014/main" id="{5829ABA1-288C-4760-9E4D-42EC703360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EA03F42-81E4-4C05-BDEF-BC56D23609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M"/>
          </a:p>
        </p:txBody>
      </p:sp>
      <p:sp>
        <p:nvSpPr>
          <p:cNvPr id="5" name="Text Placeholder 4">
            <a:extLst>
              <a:ext uri="{FF2B5EF4-FFF2-40B4-BE49-F238E27FC236}">
                <a16:creationId xmlns:a16="http://schemas.microsoft.com/office/drawing/2014/main" id="{86857AA0-0302-4785-8C6D-5B34EC2693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1A3F38-C050-44E9-A630-84D299643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M"/>
          </a:p>
        </p:txBody>
      </p:sp>
      <p:sp>
        <p:nvSpPr>
          <p:cNvPr id="7" name="Date Placeholder 6">
            <a:extLst>
              <a:ext uri="{FF2B5EF4-FFF2-40B4-BE49-F238E27FC236}">
                <a16:creationId xmlns:a16="http://schemas.microsoft.com/office/drawing/2014/main" id="{7EBF8203-E3E1-4CD9-BF42-2F72331E6241}"/>
              </a:ext>
            </a:extLst>
          </p:cNvPr>
          <p:cNvSpPr>
            <a:spLocks noGrp="1"/>
          </p:cNvSpPr>
          <p:nvPr>
            <p:ph type="dt" sz="half" idx="10"/>
          </p:nvPr>
        </p:nvSpPr>
        <p:spPr/>
        <p:txBody>
          <a:bodyPr/>
          <a:lstStyle/>
          <a:p>
            <a:fld id="{B6E1E5A2-EAD6-4E81-A71D-A4F3DFFBF9BC}" type="datetimeFigureOut">
              <a:rPr lang="en-ZM" smtClean="0"/>
              <a:t>10/31/2023</a:t>
            </a:fld>
            <a:endParaRPr lang="en-ZM" dirty="0"/>
          </a:p>
        </p:txBody>
      </p:sp>
      <p:sp>
        <p:nvSpPr>
          <p:cNvPr id="8" name="Footer Placeholder 7">
            <a:extLst>
              <a:ext uri="{FF2B5EF4-FFF2-40B4-BE49-F238E27FC236}">
                <a16:creationId xmlns:a16="http://schemas.microsoft.com/office/drawing/2014/main" id="{96C90EF6-4929-4D54-8776-EFB7991DF46F}"/>
              </a:ext>
            </a:extLst>
          </p:cNvPr>
          <p:cNvSpPr>
            <a:spLocks noGrp="1"/>
          </p:cNvSpPr>
          <p:nvPr>
            <p:ph type="ftr" sz="quarter" idx="11"/>
          </p:nvPr>
        </p:nvSpPr>
        <p:spPr/>
        <p:txBody>
          <a:bodyPr/>
          <a:lstStyle/>
          <a:p>
            <a:r>
              <a:rPr lang="en-GB" dirty="0"/>
              <a:t>www.comesabusinesscouncil.org</a:t>
            </a:r>
            <a:endParaRPr lang="en-ZM" dirty="0"/>
          </a:p>
        </p:txBody>
      </p:sp>
      <p:sp>
        <p:nvSpPr>
          <p:cNvPr id="9" name="Slide Number Placeholder 8">
            <a:extLst>
              <a:ext uri="{FF2B5EF4-FFF2-40B4-BE49-F238E27FC236}">
                <a16:creationId xmlns:a16="http://schemas.microsoft.com/office/drawing/2014/main" id="{060829DC-E737-4CA0-95B4-BF80CAF5F6FE}"/>
              </a:ext>
            </a:extLst>
          </p:cNvPr>
          <p:cNvSpPr>
            <a:spLocks noGrp="1"/>
          </p:cNvSpPr>
          <p:nvPr>
            <p:ph type="sldNum" sz="quarter" idx="12"/>
          </p:nvPr>
        </p:nvSpPr>
        <p:spPr/>
        <p:txBody>
          <a:bodyPr/>
          <a:lstStyle/>
          <a:p>
            <a:fld id="{9A814D2A-679B-42C2-86E6-D1B452D471BB}" type="slidenum">
              <a:rPr lang="en-ZM" smtClean="0"/>
              <a:t>‹#›</a:t>
            </a:fld>
            <a:endParaRPr lang="en-ZM" dirty="0"/>
          </a:p>
        </p:txBody>
      </p:sp>
    </p:spTree>
    <p:extLst>
      <p:ext uri="{BB962C8B-B14F-4D97-AF65-F5344CB8AC3E}">
        <p14:creationId xmlns:p14="http://schemas.microsoft.com/office/powerpoint/2010/main" val="3362054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FE1AB-05FC-4FA1-A9C8-FD4D248F919D}"/>
              </a:ext>
            </a:extLst>
          </p:cNvPr>
          <p:cNvSpPr>
            <a:spLocks noGrp="1"/>
          </p:cNvSpPr>
          <p:nvPr>
            <p:ph type="title"/>
          </p:nvPr>
        </p:nvSpPr>
        <p:spPr/>
        <p:txBody>
          <a:bodyPr/>
          <a:lstStyle/>
          <a:p>
            <a:r>
              <a:rPr lang="en-US"/>
              <a:t>Click to edit Master title style</a:t>
            </a:r>
            <a:endParaRPr lang="en-ZM"/>
          </a:p>
        </p:txBody>
      </p:sp>
      <p:sp>
        <p:nvSpPr>
          <p:cNvPr id="3" name="Date Placeholder 2">
            <a:extLst>
              <a:ext uri="{FF2B5EF4-FFF2-40B4-BE49-F238E27FC236}">
                <a16:creationId xmlns:a16="http://schemas.microsoft.com/office/drawing/2014/main" id="{BD27D492-7D3C-41C5-94D0-554214D50568}"/>
              </a:ext>
            </a:extLst>
          </p:cNvPr>
          <p:cNvSpPr>
            <a:spLocks noGrp="1"/>
          </p:cNvSpPr>
          <p:nvPr>
            <p:ph type="dt" sz="half" idx="10"/>
          </p:nvPr>
        </p:nvSpPr>
        <p:spPr/>
        <p:txBody>
          <a:bodyPr/>
          <a:lstStyle/>
          <a:p>
            <a:fld id="{B6E1E5A2-EAD6-4E81-A71D-A4F3DFFBF9BC}" type="datetimeFigureOut">
              <a:rPr lang="en-ZM" smtClean="0"/>
              <a:t>10/31/2023</a:t>
            </a:fld>
            <a:endParaRPr lang="en-ZM" dirty="0"/>
          </a:p>
        </p:txBody>
      </p:sp>
      <p:sp>
        <p:nvSpPr>
          <p:cNvPr id="4" name="Footer Placeholder 3">
            <a:extLst>
              <a:ext uri="{FF2B5EF4-FFF2-40B4-BE49-F238E27FC236}">
                <a16:creationId xmlns:a16="http://schemas.microsoft.com/office/drawing/2014/main" id="{2DBC79FE-BD8F-46CD-8057-5C555506E8C4}"/>
              </a:ext>
            </a:extLst>
          </p:cNvPr>
          <p:cNvSpPr>
            <a:spLocks noGrp="1"/>
          </p:cNvSpPr>
          <p:nvPr>
            <p:ph type="ftr" sz="quarter" idx="11"/>
          </p:nvPr>
        </p:nvSpPr>
        <p:spPr/>
        <p:txBody>
          <a:bodyPr/>
          <a:lstStyle/>
          <a:p>
            <a:r>
              <a:rPr lang="en-GB" dirty="0"/>
              <a:t>www.comesabusinesscouncil.org</a:t>
            </a:r>
            <a:endParaRPr lang="en-ZM" dirty="0"/>
          </a:p>
        </p:txBody>
      </p:sp>
      <p:sp>
        <p:nvSpPr>
          <p:cNvPr id="5" name="Slide Number Placeholder 4">
            <a:extLst>
              <a:ext uri="{FF2B5EF4-FFF2-40B4-BE49-F238E27FC236}">
                <a16:creationId xmlns:a16="http://schemas.microsoft.com/office/drawing/2014/main" id="{6413909F-0C06-4BCE-94B1-848A22939623}"/>
              </a:ext>
            </a:extLst>
          </p:cNvPr>
          <p:cNvSpPr>
            <a:spLocks noGrp="1"/>
          </p:cNvSpPr>
          <p:nvPr>
            <p:ph type="sldNum" sz="quarter" idx="12"/>
          </p:nvPr>
        </p:nvSpPr>
        <p:spPr/>
        <p:txBody>
          <a:bodyPr/>
          <a:lstStyle/>
          <a:p>
            <a:fld id="{9A814D2A-679B-42C2-86E6-D1B452D471BB}" type="slidenum">
              <a:rPr lang="en-ZM" smtClean="0"/>
              <a:t>‹#›</a:t>
            </a:fld>
            <a:endParaRPr lang="en-ZM" dirty="0"/>
          </a:p>
        </p:txBody>
      </p:sp>
    </p:spTree>
    <p:extLst>
      <p:ext uri="{BB962C8B-B14F-4D97-AF65-F5344CB8AC3E}">
        <p14:creationId xmlns:p14="http://schemas.microsoft.com/office/powerpoint/2010/main" val="689634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822196-DC7A-4184-AD13-EB36B56E78CE}"/>
              </a:ext>
            </a:extLst>
          </p:cNvPr>
          <p:cNvSpPr>
            <a:spLocks noGrp="1"/>
          </p:cNvSpPr>
          <p:nvPr>
            <p:ph type="dt" sz="half" idx="10"/>
          </p:nvPr>
        </p:nvSpPr>
        <p:spPr/>
        <p:txBody>
          <a:bodyPr/>
          <a:lstStyle/>
          <a:p>
            <a:fld id="{B6E1E5A2-EAD6-4E81-A71D-A4F3DFFBF9BC}" type="datetimeFigureOut">
              <a:rPr lang="en-ZM" smtClean="0"/>
              <a:t>10/31/2023</a:t>
            </a:fld>
            <a:endParaRPr lang="en-ZM" dirty="0"/>
          </a:p>
        </p:txBody>
      </p:sp>
      <p:sp>
        <p:nvSpPr>
          <p:cNvPr id="3" name="Footer Placeholder 2">
            <a:extLst>
              <a:ext uri="{FF2B5EF4-FFF2-40B4-BE49-F238E27FC236}">
                <a16:creationId xmlns:a16="http://schemas.microsoft.com/office/drawing/2014/main" id="{6DBBBA7E-2CA2-486D-B4F0-84133E375CB4}"/>
              </a:ext>
            </a:extLst>
          </p:cNvPr>
          <p:cNvSpPr>
            <a:spLocks noGrp="1"/>
          </p:cNvSpPr>
          <p:nvPr>
            <p:ph type="ftr" sz="quarter" idx="11"/>
          </p:nvPr>
        </p:nvSpPr>
        <p:spPr/>
        <p:txBody>
          <a:bodyPr/>
          <a:lstStyle/>
          <a:p>
            <a:r>
              <a:rPr lang="en-GB" dirty="0"/>
              <a:t>www.comesabusinesscouncil.org</a:t>
            </a:r>
            <a:endParaRPr lang="en-ZM" dirty="0"/>
          </a:p>
        </p:txBody>
      </p:sp>
      <p:sp>
        <p:nvSpPr>
          <p:cNvPr id="4" name="Slide Number Placeholder 3">
            <a:extLst>
              <a:ext uri="{FF2B5EF4-FFF2-40B4-BE49-F238E27FC236}">
                <a16:creationId xmlns:a16="http://schemas.microsoft.com/office/drawing/2014/main" id="{06BD990B-21A3-48BC-97AE-84CB51FB57AB}"/>
              </a:ext>
            </a:extLst>
          </p:cNvPr>
          <p:cNvSpPr>
            <a:spLocks noGrp="1"/>
          </p:cNvSpPr>
          <p:nvPr>
            <p:ph type="sldNum" sz="quarter" idx="12"/>
          </p:nvPr>
        </p:nvSpPr>
        <p:spPr/>
        <p:txBody>
          <a:bodyPr/>
          <a:lstStyle/>
          <a:p>
            <a:fld id="{9A814D2A-679B-42C2-86E6-D1B452D471BB}" type="slidenum">
              <a:rPr lang="en-ZM" smtClean="0"/>
              <a:t>‹#›</a:t>
            </a:fld>
            <a:endParaRPr lang="en-ZM" dirty="0"/>
          </a:p>
        </p:txBody>
      </p:sp>
    </p:spTree>
    <p:extLst>
      <p:ext uri="{BB962C8B-B14F-4D97-AF65-F5344CB8AC3E}">
        <p14:creationId xmlns:p14="http://schemas.microsoft.com/office/powerpoint/2010/main" val="3761741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AFDC0-2979-4504-893D-D96CB63089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M"/>
          </a:p>
        </p:txBody>
      </p:sp>
      <p:sp>
        <p:nvSpPr>
          <p:cNvPr id="3" name="Content Placeholder 2">
            <a:extLst>
              <a:ext uri="{FF2B5EF4-FFF2-40B4-BE49-F238E27FC236}">
                <a16:creationId xmlns:a16="http://schemas.microsoft.com/office/drawing/2014/main" id="{F7B02474-8B9A-44EF-81BD-3B31302B24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M"/>
          </a:p>
        </p:txBody>
      </p:sp>
      <p:sp>
        <p:nvSpPr>
          <p:cNvPr id="4" name="Text Placeholder 3">
            <a:extLst>
              <a:ext uri="{FF2B5EF4-FFF2-40B4-BE49-F238E27FC236}">
                <a16:creationId xmlns:a16="http://schemas.microsoft.com/office/drawing/2014/main" id="{14DB14A0-B7B1-4BAD-A61D-491F42FDE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699C93-DD7F-433E-83A7-F660F7C094AA}"/>
              </a:ext>
            </a:extLst>
          </p:cNvPr>
          <p:cNvSpPr>
            <a:spLocks noGrp="1"/>
          </p:cNvSpPr>
          <p:nvPr>
            <p:ph type="dt" sz="half" idx="10"/>
          </p:nvPr>
        </p:nvSpPr>
        <p:spPr/>
        <p:txBody>
          <a:bodyPr/>
          <a:lstStyle/>
          <a:p>
            <a:fld id="{B6E1E5A2-EAD6-4E81-A71D-A4F3DFFBF9BC}" type="datetimeFigureOut">
              <a:rPr lang="en-ZM" smtClean="0"/>
              <a:t>10/31/2023</a:t>
            </a:fld>
            <a:endParaRPr lang="en-ZM" dirty="0"/>
          </a:p>
        </p:txBody>
      </p:sp>
      <p:sp>
        <p:nvSpPr>
          <p:cNvPr id="6" name="Footer Placeholder 5">
            <a:extLst>
              <a:ext uri="{FF2B5EF4-FFF2-40B4-BE49-F238E27FC236}">
                <a16:creationId xmlns:a16="http://schemas.microsoft.com/office/drawing/2014/main" id="{673B71F9-157B-46FD-B7C1-196CF8C844A7}"/>
              </a:ext>
            </a:extLst>
          </p:cNvPr>
          <p:cNvSpPr>
            <a:spLocks noGrp="1"/>
          </p:cNvSpPr>
          <p:nvPr>
            <p:ph type="ftr" sz="quarter" idx="11"/>
          </p:nvPr>
        </p:nvSpPr>
        <p:spPr/>
        <p:txBody>
          <a:bodyPr/>
          <a:lstStyle/>
          <a:p>
            <a:r>
              <a:rPr lang="en-GB" dirty="0"/>
              <a:t>www.comesabusinesscouncil.org</a:t>
            </a:r>
            <a:endParaRPr lang="en-ZM" dirty="0"/>
          </a:p>
        </p:txBody>
      </p:sp>
      <p:sp>
        <p:nvSpPr>
          <p:cNvPr id="7" name="Slide Number Placeholder 6">
            <a:extLst>
              <a:ext uri="{FF2B5EF4-FFF2-40B4-BE49-F238E27FC236}">
                <a16:creationId xmlns:a16="http://schemas.microsoft.com/office/drawing/2014/main" id="{36498142-2D34-4FF0-9080-55B88016ED45}"/>
              </a:ext>
            </a:extLst>
          </p:cNvPr>
          <p:cNvSpPr>
            <a:spLocks noGrp="1"/>
          </p:cNvSpPr>
          <p:nvPr>
            <p:ph type="sldNum" sz="quarter" idx="12"/>
          </p:nvPr>
        </p:nvSpPr>
        <p:spPr/>
        <p:txBody>
          <a:bodyPr/>
          <a:lstStyle/>
          <a:p>
            <a:fld id="{9A814D2A-679B-42C2-86E6-D1B452D471BB}" type="slidenum">
              <a:rPr lang="en-ZM" smtClean="0"/>
              <a:t>‹#›</a:t>
            </a:fld>
            <a:endParaRPr lang="en-ZM" dirty="0"/>
          </a:p>
        </p:txBody>
      </p:sp>
    </p:spTree>
    <p:extLst>
      <p:ext uri="{BB962C8B-B14F-4D97-AF65-F5344CB8AC3E}">
        <p14:creationId xmlns:p14="http://schemas.microsoft.com/office/powerpoint/2010/main" val="3540193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5B56-E585-4BA0-BD7C-D18A02755E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M"/>
          </a:p>
        </p:txBody>
      </p:sp>
      <p:sp>
        <p:nvSpPr>
          <p:cNvPr id="3" name="Picture Placeholder 2">
            <a:extLst>
              <a:ext uri="{FF2B5EF4-FFF2-40B4-BE49-F238E27FC236}">
                <a16:creationId xmlns:a16="http://schemas.microsoft.com/office/drawing/2014/main" id="{570BF052-D600-46CC-9D79-6FFD0A1B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M" dirty="0"/>
          </a:p>
        </p:txBody>
      </p:sp>
      <p:sp>
        <p:nvSpPr>
          <p:cNvPr id="4" name="Text Placeholder 3">
            <a:extLst>
              <a:ext uri="{FF2B5EF4-FFF2-40B4-BE49-F238E27FC236}">
                <a16:creationId xmlns:a16="http://schemas.microsoft.com/office/drawing/2014/main" id="{5A03C133-524D-4296-8DE9-95F4097D18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11EFF1-C2C6-46A8-9CF2-976EE7E1F2BE}"/>
              </a:ext>
            </a:extLst>
          </p:cNvPr>
          <p:cNvSpPr>
            <a:spLocks noGrp="1"/>
          </p:cNvSpPr>
          <p:nvPr>
            <p:ph type="dt" sz="half" idx="10"/>
          </p:nvPr>
        </p:nvSpPr>
        <p:spPr/>
        <p:txBody>
          <a:bodyPr/>
          <a:lstStyle/>
          <a:p>
            <a:fld id="{B6E1E5A2-EAD6-4E81-A71D-A4F3DFFBF9BC}" type="datetimeFigureOut">
              <a:rPr lang="en-ZM" smtClean="0"/>
              <a:t>10/31/2023</a:t>
            </a:fld>
            <a:endParaRPr lang="en-ZM" dirty="0"/>
          </a:p>
        </p:txBody>
      </p:sp>
      <p:sp>
        <p:nvSpPr>
          <p:cNvPr id="6" name="Footer Placeholder 5">
            <a:extLst>
              <a:ext uri="{FF2B5EF4-FFF2-40B4-BE49-F238E27FC236}">
                <a16:creationId xmlns:a16="http://schemas.microsoft.com/office/drawing/2014/main" id="{2A42281F-B197-4899-BEDB-B2D3E87C8DAF}"/>
              </a:ext>
            </a:extLst>
          </p:cNvPr>
          <p:cNvSpPr>
            <a:spLocks noGrp="1"/>
          </p:cNvSpPr>
          <p:nvPr>
            <p:ph type="ftr" sz="quarter" idx="11"/>
          </p:nvPr>
        </p:nvSpPr>
        <p:spPr/>
        <p:txBody>
          <a:bodyPr/>
          <a:lstStyle/>
          <a:p>
            <a:r>
              <a:rPr lang="en-GB" dirty="0"/>
              <a:t>www.comesabusinesscouncil.org</a:t>
            </a:r>
            <a:endParaRPr lang="en-ZM" dirty="0"/>
          </a:p>
        </p:txBody>
      </p:sp>
      <p:sp>
        <p:nvSpPr>
          <p:cNvPr id="7" name="Slide Number Placeholder 6">
            <a:extLst>
              <a:ext uri="{FF2B5EF4-FFF2-40B4-BE49-F238E27FC236}">
                <a16:creationId xmlns:a16="http://schemas.microsoft.com/office/drawing/2014/main" id="{3730719F-E21B-4D84-970D-CA49ECE30469}"/>
              </a:ext>
            </a:extLst>
          </p:cNvPr>
          <p:cNvSpPr>
            <a:spLocks noGrp="1"/>
          </p:cNvSpPr>
          <p:nvPr>
            <p:ph type="sldNum" sz="quarter" idx="12"/>
          </p:nvPr>
        </p:nvSpPr>
        <p:spPr/>
        <p:txBody>
          <a:bodyPr/>
          <a:lstStyle/>
          <a:p>
            <a:fld id="{9A814D2A-679B-42C2-86E6-D1B452D471BB}" type="slidenum">
              <a:rPr lang="en-ZM" smtClean="0"/>
              <a:t>‹#›</a:t>
            </a:fld>
            <a:endParaRPr lang="en-ZM" dirty="0"/>
          </a:p>
        </p:txBody>
      </p:sp>
    </p:spTree>
    <p:extLst>
      <p:ext uri="{BB962C8B-B14F-4D97-AF65-F5344CB8AC3E}">
        <p14:creationId xmlns:p14="http://schemas.microsoft.com/office/powerpoint/2010/main" val="261624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Picture 10" descr="Logo, company name&#10;&#10;Description automatically generated">
            <a:extLst>
              <a:ext uri="{FF2B5EF4-FFF2-40B4-BE49-F238E27FC236}">
                <a16:creationId xmlns:a16="http://schemas.microsoft.com/office/drawing/2014/main" id="{F8E25FA4-A47E-4F6D-9922-15171234FA1A}"/>
              </a:ext>
            </a:extLst>
          </p:cNvPr>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a:off x="11221278" y="230188"/>
            <a:ext cx="721858" cy="719169"/>
          </a:xfrm>
          <a:prstGeom prst="rect">
            <a:avLst/>
          </a:prstGeom>
        </p:spPr>
      </p:pic>
      <p:pic>
        <p:nvPicPr>
          <p:cNvPr id="9" name="Picture 8" descr="A close up of a sign&#10;&#10;Description automatically generated">
            <a:extLst>
              <a:ext uri="{FF2B5EF4-FFF2-40B4-BE49-F238E27FC236}">
                <a16:creationId xmlns:a16="http://schemas.microsoft.com/office/drawing/2014/main" id="{19FECA31-089E-4497-922C-2C06CC796201}"/>
              </a:ext>
            </a:extLst>
          </p:cNvPr>
          <p:cNvPicPr>
            <a:picLocks noChangeAspect="1"/>
          </p:cNvPicPr>
          <p:nvPr userDrawn="1"/>
        </p:nvPicPr>
        <p:blipFill>
          <a:blip r:embed="rId15" cstate="screen">
            <a:extLst>
              <a:ext uri="{28A0092B-C50C-407E-A947-70E740481C1C}">
                <a14:useLocalDpi xmlns:a14="http://schemas.microsoft.com/office/drawing/2010/main"/>
              </a:ext>
            </a:extLst>
          </a:blip>
          <a:stretch>
            <a:fillRect/>
          </a:stretch>
        </p:blipFill>
        <p:spPr>
          <a:xfrm>
            <a:off x="248864" y="227672"/>
            <a:ext cx="1178671" cy="704834"/>
          </a:xfrm>
          <a:prstGeom prst="rect">
            <a:avLst/>
          </a:prstGeom>
          <a:effectLst>
            <a:glow rad="1905000">
              <a:schemeClr val="bg1">
                <a:alpha val="70000"/>
              </a:schemeClr>
            </a:glow>
          </a:effectLst>
        </p:spPr>
      </p:pic>
      <p:sp>
        <p:nvSpPr>
          <p:cNvPr id="2" name="Title Placeholder 1">
            <a:extLst>
              <a:ext uri="{FF2B5EF4-FFF2-40B4-BE49-F238E27FC236}">
                <a16:creationId xmlns:a16="http://schemas.microsoft.com/office/drawing/2014/main" id="{7A5FC7BF-AD29-45B5-814A-5B81DEA50A18}"/>
              </a:ext>
            </a:extLst>
          </p:cNvPr>
          <p:cNvSpPr>
            <a:spLocks noGrp="1"/>
          </p:cNvSpPr>
          <p:nvPr>
            <p:ph type="title"/>
          </p:nvPr>
        </p:nvSpPr>
        <p:spPr>
          <a:xfrm>
            <a:off x="838199" y="826782"/>
            <a:ext cx="10515600" cy="1325563"/>
          </a:xfrm>
          <a:prstGeom prst="rect">
            <a:avLst/>
          </a:prstGeom>
        </p:spPr>
        <p:txBody>
          <a:bodyPr vert="horz" lIns="91440" tIns="45720" rIns="91440" bIns="45720" rtlCol="0" anchor="ctr">
            <a:normAutofit/>
          </a:bodyPr>
          <a:lstStyle/>
          <a:p>
            <a:r>
              <a:rPr lang="en-US"/>
              <a:t>Click to edit Master title style</a:t>
            </a:r>
            <a:endParaRPr lang="en-ZM"/>
          </a:p>
        </p:txBody>
      </p:sp>
      <p:sp>
        <p:nvSpPr>
          <p:cNvPr id="3" name="Text Placeholder 2">
            <a:extLst>
              <a:ext uri="{FF2B5EF4-FFF2-40B4-BE49-F238E27FC236}">
                <a16:creationId xmlns:a16="http://schemas.microsoft.com/office/drawing/2014/main" id="{8A2982AF-9DE4-40A8-9CB8-42D0E01C5FFC}"/>
              </a:ext>
            </a:extLst>
          </p:cNvPr>
          <p:cNvSpPr>
            <a:spLocks noGrp="1"/>
          </p:cNvSpPr>
          <p:nvPr>
            <p:ph type="body" idx="1"/>
          </p:nvPr>
        </p:nvSpPr>
        <p:spPr>
          <a:xfrm>
            <a:off x="838200" y="2377720"/>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ZM" dirty="0"/>
          </a:p>
        </p:txBody>
      </p:sp>
      <p:sp>
        <p:nvSpPr>
          <p:cNvPr id="4" name="Date Placeholder 3">
            <a:extLst>
              <a:ext uri="{FF2B5EF4-FFF2-40B4-BE49-F238E27FC236}">
                <a16:creationId xmlns:a16="http://schemas.microsoft.com/office/drawing/2014/main" id="{70CD8A88-639A-4F0D-A62E-5BDB72A864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E1E5A2-EAD6-4E81-A71D-A4F3DFFBF9BC}" type="datetimeFigureOut">
              <a:rPr lang="en-ZM" smtClean="0"/>
              <a:t>10/31/2023</a:t>
            </a:fld>
            <a:endParaRPr lang="en-ZM" dirty="0"/>
          </a:p>
        </p:txBody>
      </p:sp>
      <p:sp>
        <p:nvSpPr>
          <p:cNvPr id="5" name="Footer Placeholder 4">
            <a:extLst>
              <a:ext uri="{FF2B5EF4-FFF2-40B4-BE49-F238E27FC236}">
                <a16:creationId xmlns:a16="http://schemas.microsoft.com/office/drawing/2014/main" id="{83E8230F-0798-4BA3-A115-8FF4C2CA86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dirty="0"/>
              <a:t>www.comesabusinesscouncil.org</a:t>
            </a:r>
            <a:endParaRPr lang="en-ZM" dirty="0"/>
          </a:p>
        </p:txBody>
      </p:sp>
      <p:sp>
        <p:nvSpPr>
          <p:cNvPr id="6" name="Slide Number Placeholder 5">
            <a:extLst>
              <a:ext uri="{FF2B5EF4-FFF2-40B4-BE49-F238E27FC236}">
                <a16:creationId xmlns:a16="http://schemas.microsoft.com/office/drawing/2014/main" id="{4D758B2E-E603-4FA0-A336-9B60BDEA4A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814D2A-679B-42C2-86E6-D1B452D471BB}" type="slidenum">
              <a:rPr lang="en-ZM" smtClean="0"/>
              <a:t>‹#›</a:t>
            </a:fld>
            <a:endParaRPr lang="en-ZM" dirty="0"/>
          </a:p>
        </p:txBody>
      </p:sp>
    </p:spTree>
    <p:extLst>
      <p:ext uri="{BB962C8B-B14F-4D97-AF65-F5344CB8AC3E}">
        <p14:creationId xmlns:p14="http://schemas.microsoft.com/office/powerpoint/2010/main" val="38164272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ZM"/>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7.jpe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10.PNG"/><Relationship Id="rId2" Type="http://schemas.openxmlformats.org/officeDocument/2006/relationships/notesSlide" Target="../notesSlides/notesSlide9.xml"/><Relationship Id="rId16" Type="http://schemas.openxmlformats.org/officeDocument/2006/relationships/image" Target="../media/image9.png"/><Relationship Id="rId1" Type="http://schemas.openxmlformats.org/officeDocument/2006/relationships/slideLayout" Target="../slideLayouts/slideLayout1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8.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3.PNG"/></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64.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65.png"/><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66.png"/><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67.png"/><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68.png"/><Relationship Id="rId5"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69.png"/><Relationship Id="rId5" Type="http://schemas.openxmlformats.org/officeDocument/2006/relationships/image" Target="../media/image1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4.jpeg"/><Relationship Id="rId7" Type="http://schemas.openxmlformats.org/officeDocument/2006/relationships/image" Target="../media/image17.jpe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6.jpg"/><Relationship Id="rId5" Type="http://schemas.microsoft.com/office/2007/relationships/hdphoto" Target="../media/hdphoto1.wdp"/><Relationship Id="rId4" Type="http://schemas.openxmlformats.org/officeDocument/2006/relationships/image" Target="../media/image15.png"/><Relationship Id="rId9" Type="http://schemas.openxmlformats.org/officeDocument/2006/relationships/image" Target="../media/image19.jpg"/></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0.jpg"/></Relationships>
</file>

<file path=ppt/slides/_rels/slide2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jpeg"/><Relationship Id="rId2" Type="http://schemas.openxmlformats.org/officeDocument/2006/relationships/image" Target="../media/image71.jp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7.jpeg"/><Relationship Id="rId7" Type="http://schemas.openxmlformats.org/officeDocument/2006/relationships/image" Target="../media/image21.png"/><Relationship Id="rId12"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8.png"/><Relationship Id="rId11" Type="http://schemas.openxmlformats.org/officeDocument/2006/relationships/image" Target="../media/image25.png"/><Relationship Id="rId5" Type="http://schemas.openxmlformats.org/officeDocument/2006/relationships/image" Target="../media/image20.png"/><Relationship Id="rId10"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23.png"/></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10.PNG"/><Relationship Id="rId3" Type="http://schemas.openxmlformats.org/officeDocument/2006/relationships/image" Target="../media/image7.jpeg"/><Relationship Id="rId7" Type="http://schemas.openxmlformats.org/officeDocument/2006/relationships/image" Target="../media/image29.jpg"/><Relationship Id="rId12" Type="http://schemas.openxmlformats.org/officeDocument/2006/relationships/image" Target="../media/image34.png"/><Relationship Id="rId17" Type="http://schemas.openxmlformats.org/officeDocument/2006/relationships/image" Target="../media/image9.png"/><Relationship Id="rId2" Type="http://schemas.openxmlformats.org/officeDocument/2006/relationships/notesSlide" Target="../notesSlides/notesSlide3.xml"/><Relationship Id="rId16"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jp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gif"/><Relationship Id="rId1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3" Type="http://schemas.openxmlformats.org/officeDocument/2006/relationships/image" Target="../media/image7.jpeg"/><Relationship Id="rId7" Type="http://schemas.openxmlformats.org/officeDocument/2006/relationships/image" Target="../media/image43.png"/><Relationship Id="rId12" Type="http://schemas.openxmlformats.org/officeDocument/2006/relationships/image" Target="../media/image48.svg"/><Relationship Id="rId17" Type="http://schemas.openxmlformats.org/officeDocument/2006/relationships/image" Target="../media/image10.PNG"/><Relationship Id="rId2" Type="http://schemas.openxmlformats.org/officeDocument/2006/relationships/notesSlide" Target="../notesSlides/notesSlide5.xml"/><Relationship Id="rId16" Type="http://schemas.openxmlformats.org/officeDocument/2006/relationships/image" Target="../media/image9.png"/><Relationship Id="rId1" Type="http://schemas.openxmlformats.org/officeDocument/2006/relationships/slideLayout" Target="../slideLayouts/slideLayout12.xml"/><Relationship Id="rId6" Type="http://schemas.openxmlformats.org/officeDocument/2006/relationships/image" Target="../media/image42.sv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8.png"/><Relationship Id="rId10" Type="http://schemas.openxmlformats.org/officeDocument/2006/relationships/image" Target="../media/image46.sv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sv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jpe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hyperlink" Target="https://comesabusinesscouncil.org/wp-content/uploads/2022/09/Business-Model-Report.pdf" TargetMode="External"/><Relationship Id="rId4" Type="http://schemas.openxmlformats.org/officeDocument/2006/relationships/image" Target="../media/image51.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1685B494-C65C-B64E-B875-B403F356D816}"/>
              </a:ext>
            </a:extLst>
          </p:cNvPr>
          <p:cNvPicPr>
            <a:picLocks noChangeAspect="1"/>
          </p:cNvPicPr>
          <p:nvPr/>
        </p:nvPicPr>
        <p:blipFill rotWithShape="1">
          <a:blip r:embed="rId3" cstate="screen">
            <a:alphaModFix/>
            <a:extLst>
              <a:ext uri="{28A0092B-C50C-407E-A947-70E740481C1C}">
                <a14:useLocalDpi xmlns:a14="http://schemas.microsoft.com/office/drawing/2010/main"/>
              </a:ext>
            </a:extLst>
          </a:blip>
          <a:srcRect/>
          <a:stretch/>
        </p:blipFill>
        <p:spPr>
          <a:xfrm>
            <a:off x="9064343" y="1694702"/>
            <a:ext cx="6625877" cy="2553124"/>
          </a:xfrm>
          <a:prstGeom prst="rect">
            <a:avLst/>
          </a:prstGeom>
        </p:spPr>
      </p:pic>
      <p:sp>
        <p:nvSpPr>
          <p:cNvPr id="26" name="TextBox 25">
            <a:extLst>
              <a:ext uri="{FF2B5EF4-FFF2-40B4-BE49-F238E27FC236}">
                <a16:creationId xmlns:a16="http://schemas.microsoft.com/office/drawing/2014/main" id="{44F2E420-96B5-4600-A908-7BF4B8487815}"/>
              </a:ext>
            </a:extLst>
          </p:cNvPr>
          <p:cNvSpPr txBox="1"/>
          <p:nvPr/>
        </p:nvSpPr>
        <p:spPr>
          <a:xfrm>
            <a:off x="2165981" y="932815"/>
            <a:ext cx="8127507" cy="457048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
                <a:srgbClr val="250D62"/>
              </a:buClr>
              <a:buSzPts val="2700"/>
              <a:buFont typeface="Calibri"/>
              <a:buNone/>
              <a:tabLst/>
              <a:defRPr/>
            </a:pPr>
            <a:r>
              <a:rPr lang="en-US" sz="4000" b="1" dirty="0">
                <a:solidFill>
                  <a:srgbClr val="003668"/>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sym typeface="Calibri"/>
              </a:rPr>
              <a:t>COMESA Digital Retail Instant Payments Platform</a:t>
            </a:r>
          </a:p>
          <a:p>
            <a:pPr marL="0" marR="0" lvl="0" indent="0" algn="ctr" defTabSz="914400" rtl="0" eaLnBrk="1" fontAlgn="auto" latinLnBrk="0" hangingPunct="1">
              <a:lnSpc>
                <a:spcPct val="90000"/>
              </a:lnSpc>
              <a:spcBef>
                <a:spcPts val="0"/>
              </a:spcBef>
              <a:spcAft>
                <a:spcPts val="0"/>
              </a:spcAft>
              <a:buClr>
                <a:srgbClr val="250D62"/>
              </a:buClr>
              <a:buSzPts val="2700"/>
              <a:buFont typeface="Calibri"/>
              <a:buNone/>
              <a:tabLst/>
              <a:defRPr/>
            </a:pPr>
            <a:endParaRPr lang="en-US" sz="4000" b="1" dirty="0">
              <a:solidFill>
                <a:srgbClr val="003668"/>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sym typeface="Calibri"/>
            </a:endParaRPr>
          </a:p>
          <a:p>
            <a:pPr marL="0" marR="0" lvl="0" indent="0" algn="ctr" defTabSz="914400" rtl="0" eaLnBrk="1" fontAlgn="auto" latinLnBrk="0" hangingPunct="1">
              <a:lnSpc>
                <a:spcPct val="100000"/>
              </a:lnSpc>
              <a:spcBef>
                <a:spcPts val="0"/>
              </a:spcBef>
              <a:spcAft>
                <a:spcPts val="0"/>
              </a:spcAft>
              <a:buClr>
                <a:srgbClr val="000000"/>
              </a:buClr>
              <a:buSzPts val="2700"/>
              <a:buFont typeface="Arial"/>
              <a:buNone/>
              <a:tabLst/>
              <a:defRPr/>
            </a:pPr>
            <a:r>
              <a:rPr lang="en-US" sz="4000" b="1" dirty="0">
                <a:solidFill>
                  <a:srgbClr val="003668"/>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sym typeface="Calibri"/>
              </a:rPr>
              <a:t>Proof of Concept</a:t>
            </a:r>
          </a:p>
          <a:p>
            <a:pPr marL="0" marR="0" lvl="0" indent="0" algn="ctr" defTabSz="914400" rtl="0" eaLnBrk="1" fontAlgn="auto" latinLnBrk="0" hangingPunct="1">
              <a:lnSpc>
                <a:spcPct val="100000"/>
              </a:lnSpc>
              <a:spcBef>
                <a:spcPts val="0"/>
              </a:spcBef>
              <a:spcAft>
                <a:spcPts val="0"/>
              </a:spcAft>
              <a:buClr>
                <a:srgbClr val="000000"/>
              </a:buClr>
              <a:buSzPts val="2700"/>
              <a:buFont typeface="Arial"/>
              <a:buNone/>
              <a:tabLst/>
              <a:defRPr/>
            </a:pPr>
            <a:endParaRPr lang="en-US" sz="4000" b="1" dirty="0">
              <a:solidFill>
                <a:srgbClr val="003668"/>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sym typeface="Calibri"/>
            </a:endParaRPr>
          </a:p>
          <a:p>
            <a:pPr marL="0" marR="0" lvl="0" indent="0" algn="ctr" defTabSz="914400" rtl="0" eaLnBrk="1" fontAlgn="auto" latinLnBrk="0" hangingPunct="1">
              <a:lnSpc>
                <a:spcPct val="100000"/>
              </a:lnSpc>
              <a:spcBef>
                <a:spcPts val="0"/>
              </a:spcBef>
              <a:spcAft>
                <a:spcPts val="0"/>
              </a:spcAft>
              <a:buClr>
                <a:srgbClr val="000000"/>
              </a:buClr>
              <a:buSzPts val="2700"/>
              <a:buFont typeface="Arial"/>
              <a:buNone/>
              <a:tabLst/>
              <a:defRPr/>
            </a:pPr>
            <a:r>
              <a:rPr lang="en-US" sz="4000" b="1" dirty="0">
                <a:solidFill>
                  <a:srgbClr val="003668"/>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sym typeface="Calibri"/>
              </a:rPr>
              <a:t>Zambia-Malawi  Trade Corridor</a:t>
            </a:r>
          </a:p>
          <a:p>
            <a:pPr>
              <a:lnSpc>
                <a:spcPct val="90000"/>
              </a:lnSpc>
              <a:spcBef>
                <a:spcPct val="0"/>
              </a:spcBef>
              <a:defRPr/>
            </a:pPr>
            <a:endParaRPr lang="en-US" sz="4000" b="1" dirty="0">
              <a:solidFill>
                <a:srgbClr val="003668"/>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endParaRPr>
          </a:p>
          <a:p>
            <a:pPr>
              <a:lnSpc>
                <a:spcPct val="90000"/>
              </a:lnSpc>
              <a:spcBef>
                <a:spcPct val="0"/>
              </a:spcBef>
              <a:defRPr/>
            </a:pPr>
            <a:endParaRPr lang="en-US" sz="3000" b="1" dirty="0">
              <a:solidFill>
                <a:srgbClr val="003668"/>
              </a:solidFill>
              <a:effectLst>
                <a:outerShdw blurRad="50000" dist="30000" dir="5400000" algn="tl" rotWithShape="0">
                  <a:srgbClr val="000000">
                    <a:alpha val="30000"/>
                  </a:srgbClr>
                </a:outerShdw>
              </a:effectLst>
              <a:latin typeface="Gill Sans MT"/>
              <a:ea typeface="+mj-ea"/>
              <a:cs typeface="+mj-cs"/>
            </a:endParaRPr>
          </a:p>
        </p:txBody>
      </p:sp>
      <p:sp>
        <p:nvSpPr>
          <p:cNvPr id="8" name="Rectangle 7">
            <a:extLst>
              <a:ext uri="{FF2B5EF4-FFF2-40B4-BE49-F238E27FC236}">
                <a16:creationId xmlns:a16="http://schemas.microsoft.com/office/drawing/2014/main" id="{0BBCB652-C7B3-A348-F244-4DF37CFB1010}"/>
              </a:ext>
            </a:extLst>
          </p:cNvPr>
          <p:cNvSpPr/>
          <p:nvPr/>
        </p:nvSpPr>
        <p:spPr>
          <a:xfrm>
            <a:off x="-744" y="5254229"/>
            <a:ext cx="2345267" cy="1549399"/>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pic>
        <p:nvPicPr>
          <p:cNvPr id="9" name="Google Shape;126;p1">
            <a:extLst>
              <a:ext uri="{FF2B5EF4-FFF2-40B4-BE49-F238E27FC236}">
                <a16:creationId xmlns:a16="http://schemas.microsoft.com/office/drawing/2014/main" id="{40D381B8-A899-1BEC-66A6-16ECB8581E99}"/>
              </a:ext>
            </a:extLst>
          </p:cNvPr>
          <p:cNvPicPr preferRelativeResize="0"/>
          <p:nvPr/>
        </p:nvPicPr>
        <p:blipFill rotWithShape="1">
          <a:blip r:embed="rId4">
            <a:alphaModFix/>
          </a:blip>
          <a:srcRect/>
          <a:stretch/>
        </p:blipFill>
        <p:spPr>
          <a:xfrm>
            <a:off x="227741" y="5880339"/>
            <a:ext cx="1082526" cy="948026"/>
          </a:xfrm>
          <a:prstGeom prst="rect">
            <a:avLst/>
          </a:prstGeom>
          <a:noFill/>
          <a:ln>
            <a:noFill/>
          </a:ln>
        </p:spPr>
      </p:pic>
      <p:sp>
        <p:nvSpPr>
          <p:cNvPr id="11" name="Rectangle 10">
            <a:extLst>
              <a:ext uri="{FF2B5EF4-FFF2-40B4-BE49-F238E27FC236}">
                <a16:creationId xmlns:a16="http://schemas.microsoft.com/office/drawing/2014/main" id="{BECDD0D8-332E-07B3-6A6E-DC657753B8B9}"/>
              </a:ext>
            </a:extLst>
          </p:cNvPr>
          <p:cNvSpPr/>
          <p:nvPr/>
        </p:nvSpPr>
        <p:spPr>
          <a:xfrm>
            <a:off x="10114946" y="5723089"/>
            <a:ext cx="2077054" cy="113491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pic>
        <p:nvPicPr>
          <p:cNvPr id="4" name="Google Shape;128;p1">
            <a:extLst>
              <a:ext uri="{FF2B5EF4-FFF2-40B4-BE49-F238E27FC236}">
                <a16:creationId xmlns:a16="http://schemas.microsoft.com/office/drawing/2014/main" id="{8FB4A29A-12FA-9C24-66E8-90DE9AE0C330}"/>
              </a:ext>
            </a:extLst>
          </p:cNvPr>
          <p:cNvPicPr preferRelativeResize="0"/>
          <p:nvPr/>
        </p:nvPicPr>
        <p:blipFill rotWithShape="1">
          <a:blip r:embed="rId5">
            <a:alphaModFix/>
          </a:blip>
          <a:srcRect/>
          <a:stretch/>
        </p:blipFill>
        <p:spPr>
          <a:xfrm>
            <a:off x="10589955" y="6169601"/>
            <a:ext cx="1473790" cy="658764"/>
          </a:xfrm>
          <a:prstGeom prst="rect">
            <a:avLst/>
          </a:prstGeom>
          <a:noFill/>
          <a:ln>
            <a:noFill/>
          </a:ln>
        </p:spPr>
      </p:pic>
      <p:pic>
        <p:nvPicPr>
          <p:cNvPr id="14" name="Picture 13">
            <a:extLst>
              <a:ext uri="{FF2B5EF4-FFF2-40B4-BE49-F238E27FC236}">
                <a16:creationId xmlns:a16="http://schemas.microsoft.com/office/drawing/2014/main" id="{22A4448C-BBEF-FE85-C49C-C81A4C8442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7259" y="6453696"/>
            <a:ext cx="3543482" cy="374669"/>
          </a:xfrm>
          <a:prstGeom prst="rect">
            <a:avLst/>
          </a:prstGeom>
        </p:spPr>
      </p:pic>
      <p:pic>
        <p:nvPicPr>
          <p:cNvPr id="1026" name="Picture 2" descr="Flag of Zambia | Wagrati">
            <a:extLst>
              <a:ext uri="{FF2B5EF4-FFF2-40B4-BE49-F238E27FC236}">
                <a16:creationId xmlns:a16="http://schemas.microsoft.com/office/drawing/2014/main" id="{0DA9B13F-B673-47AB-51C9-6E6BA88DDE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463412"/>
            <a:ext cx="2324817" cy="1549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alawi's flag | Wagrati">
            <a:extLst>
              <a:ext uri="{FF2B5EF4-FFF2-40B4-BE49-F238E27FC236}">
                <a16:creationId xmlns:a16="http://schemas.microsoft.com/office/drawing/2014/main" id="{34BD0511-8718-24D8-EF0B-BE50D76C8B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97999" y="1463411"/>
            <a:ext cx="2453645" cy="1630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5165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1685B494-C65C-B64E-B875-B403F356D816}"/>
              </a:ext>
            </a:extLst>
          </p:cNvPr>
          <p:cNvPicPr>
            <a:picLocks noChangeAspect="1"/>
          </p:cNvPicPr>
          <p:nvPr/>
        </p:nvPicPr>
        <p:blipFill rotWithShape="1">
          <a:blip r:embed="rId3" cstate="screen">
            <a:alphaModFix/>
            <a:extLst>
              <a:ext uri="{28A0092B-C50C-407E-A947-70E740481C1C}">
                <a14:useLocalDpi xmlns:a14="http://schemas.microsoft.com/office/drawing/2010/main"/>
              </a:ext>
            </a:extLst>
          </a:blip>
          <a:srcRect/>
          <a:stretch/>
        </p:blipFill>
        <p:spPr>
          <a:xfrm>
            <a:off x="0" y="2006058"/>
            <a:ext cx="12192000" cy="4697896"/>
          </a:xfrm>
          <a:prstGeom prst="rect">
            <a:avLst/>
          </a:prstGeom>
        </p:spPr>
      </p:pic>
      <p:sp>
        <p:nvSpPr>
          <p:cNvPr id="26" name="TextBox 25">
            <a:extLst>
              <a:ext uri="{FF2B5EF4-FFF2-40B4-BE49-F238E27FC236}">
                <a16:creationId xmlns:a16="http://schemas.microsoft.com/office/drawing/2014/main" id="{44F2E420-96B5-4600-A908-7BF4B8487815}"/>
              </a:ext>
            </a:extLst>
          </p:cNvPr>
          <p:cNvSpPr txBox="1"/>
          <p:nvPr/>
        </p:nvSpPr>
        <p:spPr>
          <a:xfrm>
            <a:off x="2763268" y="311543"/>
            <a:ext cx="7169682" cy="9048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Calibri"/>
              <a:buNone/>
              <a:tabLst/>
              <a:defRPr/>
            </a:pPr>
            <a:r>
              <a:rPr lang="en-US" sz="2400" b="1" dirty="0">
                <a:solidFill>
                  <a:srgbClr val="003668"/>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sym typeface="Calibri"/>
              </a:rPr>
              <a:t>Key Components of the Commercial Solution</a:t>
            </a:r>
          </a:p>
          <a:p>
            <a:pPr>
              <a:lnSpc>
                <a:spcPct val="90000"/>
              </a:lnSpc>
              <a:spcBef>
                <a:spcPct val="0"/>
              </a:spcBef>
              <a:defRPr/>
            </a:pPr>
            <a:endParaRPr lang="en-US" sz="3200" b="1" dirty="0">
              <a:solidFill>
                <a:srgbClr val="003668"/>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endParaRPr>
          </a:p>
        </p:txBody>
      </p:sp>
      <p:sp>
        <p:nvSpPr>
          <p:cNvPr id="30" name="TextBox 29">
            <a:extLst>
              <a:ext uri="{FF2B5EF4-FFF2-40B4-BE49-F238E27FC236}">
                <a16:creationId xmlns:a16="http://schemas.microsoft.com/office/drawing/2014/main" id="{C3FDB910-E35F-4521-9A86-7BF390E7C2DB}"/>
              </a:ext>
            </a:extLst>
          </p:cNvPr>
          <p:cNvSpPr txBox="1"/>
          <p:nvPr/>
        </p:nvSpPr>
        <p:spPr>
          <a:xfrm>
            <a:off x="3715304" y="6086682"/>
            <a:ext cx="6240765" cy="400110"/>
          </a:xfrm>
          <a:prstGeom prst="rect">
            <a:avLst/>
          </a:prstGeom>
          <a:noFill/>
        </p:spPr>
        <p:txBody>
          <a:bodyPr wrap="square" rtlCol="0">
            <a:spAutoFit/>
          </a:bodyPr>
          <a:lstStyle/>
          <a:p>
            <a:r>
              <a:rPr lang="en-GB" sz="2000" b="1" dirty="0">
                <a:solidFill>
                  <a:prstClr val="black"/>
                </a:solidFill>
                <a:latin typeface="Montserrat" pitchFamily="2" charset="77"/>
                <a:cs typeface="Arial" panose="020B0604020202020204" pitchFamily="34" charset="0"/>
              </a:rPr>
              <a:t> </a:t>
            </a:r>
          </a:p>
        </p:txBody>
      </p:sp>
      <p:sp>
        <p:nvSpPr>
          <p:cNvPr id="2" name="Google Shape;799;g29414f3004d_0_403">
            <a:extLst>
              <a:ext uri="{FF2B5EF4-FFF2-40B4-BE49-F238E27FC236}">
                <a16:creationId xmlns:a16="http://schemas.microsoft.com/office/drawing/2014/main" id="{8ECFFB90-B42D-10B6-CA7E-DA93299C3A7F}"/>
              </a:ext>
            </a:extLst>
          </p:cNvPr>
          <p:cNvSpPr/>
          <p:nvPr/>
        </p:nvSpPr>
        <p:spPr>
          <a:xfrm>
            <a:off x="2195015" y="1495136"/>
            <a:ext cx="1559700" cy="378000"/>
          </a:xfrm>
          <a:prstGeom prst="roundRect">
            <a:avLst>
              <a:gd name="adj" fmla="val 0"/>
            </a:avLst>
          </a:prstGeom>
          <a:solidFill>
            <a:srgbClr val="00B0F0"/>
          </a:solidFill>
          <a:ln>
            <a:noFill/>
          </a:ln>
        </p:spPr>
        <p:txBody>
          <a:bodyPr spcFirstLastPara="1" wrap="square" lIns="68575" tIns="34275" rIns="68575" bIns="34275" anchor="ctr" anchorCtr="0">
            <a:noAutofit/>
          </a:bodyPr>
          <a:lstStyle/>
          <a:p>
            <a:pPr algn="ctr">
              <a:buClr>
                <a:srgbClr val="FFFFFF"/>
              </a:buClr>
              <a:buSzPts val="1200"/>
              <a:buFont typeface="Calibri"/>
              <a:buNone/>
            </a:pPr>
            <a:r>
              <a:rPr lang="en" sz="1200" kern="0" dirty="0">
                <a:solidFill>
                  <a:srgbClr val="FFFFFF"/>
                </a:solidFill>
                <a:ea typeface="Calibri"/>
                <a:cs typeface="Calibri"/>
                <a:sym typeface="Calibri"/>
              </a:rPr>
              <a:t>Country-level Interoperability </a:t>
            </a:r>
            <a:endParaRPr sz="1100" kern="0" dirty="0">
              <a:solidFill>
                <a:srgbClr val="000000"/>
              </a:solidFill>
              <a:latin typeface="Arial"/>
              <a:cs typeface="Arial"/>
              <a:sym typeface="Arial"/>
            </a:endParaRPr>
          </a:p>
        </p:txBody>
      </p:sp>
      <p:sp>
        <p:nvSpPr>
          <p:cNvPr id="6" name="Google Shape;800;g29414f3004d_0_403">
            <a:extLst>
              <a:ext uri="{FF2B5EF4-FFF2-40B4-BE49-F238E27FC236}">
                <a16:creationId xmlns:a16="http://schemas.microsoft.com/office/drawing/2014/main" id="{719D3ACE-EAD1-4DB6-F2F9-76972183E223}"/>
              </a:ext>
            </a:extLst>
          </p:cNvPr>
          <p:cNvSpPr/>
          <p:nvPr/>
        </p:nvSpPr>
        <p:spPr>
          <a:xfrm>
            <a:off x="3844363" y="1487917"/>
            <a:ext cx="1429800" cy="378000"/>
          </a:xfrm>
          <a:prstGeom prst="roundRect">
            <a:avLst>
              <a:gd name="adj" fmla="val 0"/>
            </a:avLst>
          </a:prstGeom>
          <a:solidFill>
            <a:srgbClr val="00B0F0"/>
          </a:solidFill>
          <a:ln>
            <a:noFill/>
          </a:ln>
        </p:spPr>
        <p:txBody>
          <a:bodyPr spcFirstLastPara="1" wrap="square" lIns="68575" tIns="34275" rIns="68575" bIns="34275" anchor="ctr" anchorCtr="0">
            <a:noAutofit/>
          </a:bodyPr>
          <a:lstStyle/>
          <a:p>
            <a:pPr algn="ctr">
              <a:buClr>
                <a:srgbClr val="FFFFFF"/>
              </a:buClr>
              <a:buSzPts val="1200"/>
              <a:buFont typeface="Calibri"/>
              <a:buNone/>
            </a:pPr>
            <a:r>
              <a:rPr lang="en" sz="1200" kern="0">
                <a:solidFill>
                  <a:srgbClr val="FFFFFF"/>
                </a:solidFill>
                <a:ea typeface="Calibri"/>
                <a:cs typeface="Calibri"/>
                <a:sym typeface="Calibri"/>
              </a:rPr>
              <a:t>MSME</a:t>
            </a:r>
            <a:endParaRPr sz="1100" kern="0">
              <a:solidFill>
                <a:srgbClr val="000000"/>
              </a:solidFill>
              <a:latin typeface="Arial"/>
              <a:cs typeface="Arial"/>
              <a:sym typeface="Arial"/>
            </a:endParaRPr>
          </a:p>
          <a:p>
            <a:pPr algn="ctr">
              <a:buClr>
                <a:srgbClr val="FFFFFF"/>
              </a:buClr>
              <a:buSzPts val="1200"/>
              <a:buFont typeface="Calibri"/>
              <a:buNone/>
            </a:pPr>
            <a:r>
              <a:rPr lang="en" sz="1200" kern="0">
                <a:solidFill>
                  <a:srgbClr val="FFFFFF"/>
                </a:solidFill>
                <a:ea typeface="Calibri"/>
                <a:cs typeface="Calibri"/>
                <a:sym typeface="Calibri"/>
              </a:rPr>
              <a:t>Merchant Payments</a:t>
            </a:r>
            <a:endParaRPr sz="1100" kern="0">
              <a:solidFill>
                <a:srgbClr val="000000"/>
              </a:solidFill>
              <a:latin typeface="Arial"/>
              <a:cs typeface="Arial"/>
              <a:sym typeface="Arial"/>
            </a:endParaRPr>
          </a:p>
        </p:txBody>
      </p:sp>
      <p:sp>
        <p:nvSpPr>
          <p:cNvPr id="7" name="Google Shape;801;g29414f3004d_0_403">
            <a:extLst>
              <a:ext uri="{FF2B5EF4-FFF2-40B4-BE49-F238E27FC236}">
                <a16:creationId xmlns:a16="http://schemas.microsoft.com/office/drawing/2014/main" id="{13859BB0-230E-7BCD-A01C-DA7F310FBC96}"/>
              </a:ext>
            </a:extLst>
          </p:cNvPr>
          <p:cNvSpPr/>
          <p:nvPr/>
        </p:nvSpPr>
        <p:spPr>
          <a:xfrm>
            <a:off x="6941325" y="1473479"/>
            <a:ext cx="1512300" cy="378000"/>
          </a:xfrm>
          <a:prstGeom prst="roundRect">
            <a:avLst>
              <a:gd name="adj" fmla="val 0"/>
            </a:avLst>
          </a:prstGeom>
          <a:solidFill>
            <a:srgbClr val="00B0F0"/>
          </a:solidFill>
          <a:ln>
            <a:noFill/>
          </a:ln>
        </p:spPr>
        <p:txBody>
          <a:bodyPr spcFirstLastPara="1" wrap="square" lIns="68575" tIns="34275" rIns="68575" bIns="34275" anchor="ctr" anchorCtr="0">
            <a:noAutofit/>
          </a:bodyPr>
          <a:lstStyle/>
          <a:p>
            <a:pPr algn="ctr">
              <a:buClr>
                <a:srgbClr val="FFFFFF"/>
              </a:buClr>
              <a:buSzPts val="1200"/>
              <a:buFont typeface="Calibri"/>
              <a:buNone/>
            </a:pPr>
            <a:r>
              <a:rPr lang="en" sz="1200" kern="0">
                <a:solidFill>
                  <a:srgbClr val="FFFFFF"/>
                </a:solidFill>
                <a:ea typeface="Calibri"/>
                <a:cs typeface="Calibri"/>
                <a:sym typeface="Calibri"/>
              </a:rPr>
              <a:t>Inter-switch Integration</a:t>
            </a:r>
            <a:endParaRPr sz="1100" kern="0">
              <a:solidFill>
                <a:srgbClr val="000000"/>
              </a:solidFill>
              <a:latin typeface="Arial"/>
              <a:cs typeface="Arial"/>
              <a:sym typeface="Arial"/>
            </a:endParaRPr>
          </a:p>
        </p:txBody>
      </p:sp>
      <p:sp>
        <p:nvSpPr>
          <p:cNvPr id="8" name="Google Shape;802;g29414f3004d_0_403">
            <a:extLst>
              <a:ext uri="{FF2B5EF4-FFF2-40B4-BE49-F238E27FC236}">
                <a16:creationId xmlns:a16="http://schemas.microsoft.com/office/drawing/2014/main" id="{D091AB9B-ADCC-77BB-B4AE-93357A806E62}"/>
              </a:ext>
            </a:extLst>
          </p:cNvPr>
          <p:cNvSpPr/>
          <p:nvPr/>
        </p:nvSpPr>
        <p:spPr>
          <a:xfrm>
            <a:off x="8531113" y="1473478"/>
            <a:ext cx="1539600" cy="378000"/>
          </a:xfrm>
          <a:prstGeom prst="roundRect">
            <a:avLst>
              <a:gd name="adj" fmla="val 0"/>
            </a:avLst>
          </a:prstGeom>
          <a:solidFill>
            <a:srgbClr val="00B0F0"/>
          </a:solidFill>
          <a:ln>
            <a:noFill/>
          </a:ln>
        </p:spPr>
        <p:txBody>
          <a:bodyPr spcFirstLastPara="1" wrap="square" lIns="68575" tIns="34275" rIns="68575" bIns="34275" anchor="ctr" anchorCtr="0">
            <a:noAutofit/>
          </a:bodyPr>
          <a:lstStyle/>
          <a:p>
            <a:pPr algn="ctr">
              <a:buClr>
                <a:srgbClr val="FFFFFF"/>
              </a:buClr>
              <a:buSzPts val="1200"/>
              <a:buFont typeface="Calibri"/>
              <a:buNone/>
            </a:pPr>
            <a:r>
              <a:rPr lang="en" sz="1200" kern="0">
                <a:solidFill>
                  <a:srgbClr val="FFFFFF"/>
                </a:solidFill>
                <a:ea typeface="Calibri"/>
                <a:cs typeface="Calibri"/>
                <a:sym typeface="Calibri"/>
              </a:rPr>
              <a:t>Foreign Exchange Engine </a:t>
            </a:r>
            <a:endParaRPr sz="1100" kern="0">
              <a:solidFill>
                <a:srgbClr val="000000"/>
              </a:solidFill>
              <a:latin typeface="Arial"/>
              <a:cs typeface="Arial"/>
              <a:sym typeface="Arial"/>
            </a:endParaRPr>
          </a:p>
        </p:txBody>
      </p:sp>
      <p:grpSp>
        <p:nvGrpSpPr>
          <p:cNvPr id="9" name="Google Shape;803;g29414f3004d_0_403">
            <a:extLst>
              <a:ext uri="{FF2B5EF4-FFF2-40B4-BE49-F238E27FC236}">
                <a16:creationId xmlns:a16="http://schemas.microsoft.com/office/drawing/2014/main" id="{61D93B19-AD0A-9016-D78F-8BB9876B4D0C}"/>
              </a:ext>
            </a:extLst>
          </p:cNvPr>
          <p:cNvGrpSpPr/>
          <p:nvPr/>
        </p:nvGrpSpPr>
        <p:grpSpPr>
          <a:xfrm>
            <a:off x="2083436" y="2012818"/>
            <a:ext cx="1766846" cy="1727170"/>
            <a:chOff x="8902203" y="2753812"/>
            <a:chExt cx="2565853" cy="2446070"/>
          </a:xfrm>
        </p:grpSpPr>
        <p:sp>
          <p:nvSpPr>
            <p:cNvPr id="10" name="Google Shape;804;g29414f3004d_0_403">
              <a:extLst>
                <a:ext uri="{FF2B5EF4-FFF2-40B4-BE49-F238E27FC236}">
                  <a16:creationId xmlns:a16="http://schemas.microsoft.com/office/drawing/2014/main" id="{FA22FDC0-750E-E03A-1869-58315578AD3D}"/>
                </a:ext>
              </a:extLst>
            </p:cNvPr>
            <p:cNvSpPr txBox="1"/>
            <p:nvPr/>
          </p:nvSpPr>
          <p:spPr>
            <a:xfrm>
              <a:off x="9792557" y="3938304"/>
              <a:ext cx="921900" cy="403200"/>
            </a:xfrm>
            <a:prstGeom prst="rect">
              <a:avLst/>
            </a:prstGeom>
            <a:noFill/>
            <a:ln>
              <a:noFill/>
            </a:ln>
          </p:spPr>
          <p:txBody>
            <a:bodyPr spcFirstLastPara="1" wrap="square" lIns="68575" tIns="34275" rIns="68575" bIns="34275" anchor="t" anchorCtr="0">
              <a:spAutoFit/>
            </a:bodyPr>
            <a:lstStyle/>
            <a:p>
              <a:pPr marL="0" marR="0" lvl="0" indent="0" algn="ctr" defTabSz="914400" eaLnBrk="1" fontAlgn="auto" latinLnBrk="0" hangingPunct="1">
                <a:lnSpc>
                  <a:spcPct val="100000"/>
                </a:lnSpc>
                <a:spcBef>
                  <a:spcPts val="0"/>
                </a:spcBef>
                <a:spcAft>
                  <a:spcPts val="0"/>
                </a:spcAft>
                <a:buClr>
                  <a:srgbClr val="000000"/>
                </a:buClr>
                <a:buSzPts val="700"/>
                <a:buFont typeface="Calibri"/>
                <a:buNone/>
                <a:tabLst/>
                <a:defRPr/>
              </a:pPr>
              <a:r>
                <a:rPr kumimoji="0" lang="en" sz="700" b="0" i="0" u="none" strike="noStrike" kern="0" cap="none" spc="0" normalizeH="0" baseline="0" noProof="0">
                  <a:ln>
                    <a:noFill/>
                  </a:ln>
                  <a:solidFill>
                    <a:srgbClr val="000000"/>
                  </a:solidFill>
                  <a:effectLst/>
                  <a:uLnTx/>
                  <a:uFillTx/>
                  <a:ea typeface="Calibri"/>
                  <a:cs typeface="Calibri"/>
                  <a:sym typeface="Calibri"/>
                </a:rPr>
                <a:t>Payment Infrastructure</a:t>
              </a:r>
              <a:endParaRPr kumimoji="0" sz="1100" b="0" i="0" u="none" strike="noStrike" kern="0" cap="none" spc="0" normalizeH="0" baseline="0" noProof="0">
                <a:ln>
                  <a:noFill/>
                </a:ln>
                <a:solidFill>
                  <a:srgbClr val="000000"/>
                </a:solidFill>
                <a:effectLst/>
                <a:uLnTx/>
                <a:uFillTx/>
                <a:latin typeface="Arial"/>
                <a:cs typeface="Arial"/>
                <a:sym typeface="Arial"/>
              </a:endParaRPr>
            </a:p>
          </p:txBody>
        </p:sp>
        <p:pic>
          <p:nvPicPr>
            <p:cNvPr id="11" name="Google Shape;805;g29414f3004d_0_403">
              <a:extLst>
                <a:ext uri="{FF2B5EF4-FFF2-40B4-BE49-F238E27FC236}">
                  <a16:creationId xmlns:a16="http://schemas.microsoft.com/office/drawing/2014/main" id="{8F59CAAC-B38F-023D-79BE-9887CD398979}"/>
                </a:ext>
              </a:extLst>
            </p:cNvPr>
            <p:cNvPicPr preferRelativeResize="0"/>
            <p:nvPr/>
          </p:nvPicPr>
          <p:blipFill rotWithShape="1">
            <a:blip r:embed="rId4">
              <a:alphaModFix/>
            </a:blip>
            <a:srcRect/>
            <a:stretch/>
          </p:blipFill>
          <p:spPr>
            <a:xfrm>
              <a:off x="9959634" y="3562031"/>
              <a:ext cx="538277" cy="538277"/>
            </a:xfrm>
            <a:prstGeom prst="rect">
              <a:avLst/>
            </a:prstGeom>
            <a:noFill/>
            <a:ln>
              <a:noFill/>
            </a:ln>
          </p:spPr>
        </p:pic>
        <p:pic>
          <p:nvPicPr>
            <p:cNvPr id="12" name="Google Shape;806;g29414f3004d_0_403">
              <a:extLst>
                <a:ext uri="{FF2B5EF4-FFF2-40B4-BE49-F238E27FC236}">
                  <a16:creationId xmlns:a16="http://schemas.microsoft.com/office/drawing/2014/main" id="{59A4D939-88AE-678E-0D61-DDF03E5DC431}"/>
                </a:ext>
              </a:extLst>
            </p:cNvPr>
            <p:cNvPicPr preferRelativeResize="0"/>
            <p:nvPr/>
          </p:nvPicPr>
          <p:blipFill rotWithShape="1">
            <a:blip r:embed="rId5">
              <a:alphaModFix/>
            </a:blip>
            <a:srcRect/>
            <a:stretch/>
          </p:blipFill>
          <p:spPr>
            <a:xfrm>
              <a:off x="9908803" y="2753812"/>
              <a:ext cx="522212" cy="522212"/>
            </a:xfrm>
            <a:prstGeom prst="rect">
              <a:avLst/>
            </a:prstGeom>
            <a:noFill/>
            <a:ln>
              <a:noFill/>
            </a:ln>
          </p:spPr>
        </p:pic>
        <p:pic>
          <p:nvPicPr>
            <p:cNvPr id="14" name="Google Shape;807;g29414f3004d_0_403">
              <a:extLst>
                <a:ext uri="{FF2B5EF4-FFF2-40B4-BE49-F238E27FC236}">
                  <a16:creationId xmlns:a16="http://schemas.microsoft.com/office/drawing/2014/main" id="{39CBDD9C-6FF0-E4F7-C126-52976D3F6CD1}"/>
                </a:ext>
              </a:extLst>
            </p:cNvPr>
            <p:cNvPicPr preferRelativeResize="0"/>
            <p:nvPr/>
          </p:nvPicPr>
          <p:blipFill rotWithShape="1">
            <a:blip r:embed="rId5">
              <a:alphaModFix/>
            </a:blip>
            <a:srcRect/>
            <a:stretch/>
          </p:blipFill>
          <p:spPr>
            <a:xfrm>
              <a:off x="9076995" y="3167893"/>
              <a:ext cx="522212" cy="522212"/>
            </a:xfrm>
            <a:prstGeom prst="rect">
              <a:avLst/>
            </a:prstGeom>
            <a:noFill/>
            <a:ln>
              <a:noFill/>
            </a:ln>
          </p:spPr>
        </p:pic>
        <p:pic>
          <p:nvPicPr>
            <p:cNvPr id="15" name="Google Shape;808;g29414f3004d_0_403">
              <a:extLst>
                <a:ext uri="{FF2B5EF4-FFF2-40B4-BE49-F238E27FC236}">
                  <a16:creationId xmlns:a16="http://schemas.microsoft.com/office/drawing/2014/main" id="{F8435667-AFB6-38E8-FEAA-30889D5D8FEB}"/>
                </a:ext>
              </a:extLst>
            </p:cNvPr>
            <p:cNvPicPr preferRelativeResize="0"/>
            <p:nvPr/>
          </p:nvPicPr>
          <p:blipFill rotWithShape="1">
            <a:blip r:embed="rId6">
              <a:alphaModFix/>
            </a:blip>
            <a:srcRect/>
            <a:stretch/>
          </p:blipFill>
          <p:spPr>
            <a:xfrm>
              <a:off x="9076996" y="3911134"/>
              <a:ext cx="522212" cy="522212"/>
            </a:xfrm>
            <a:prstGeom prst="rect">
              <a:avLst/>
            </a:prstGeom>
            <a:noFill/>
            <a:ln>
              <a:noFill/>
            </a:ln>
          </p:spPr>
        </p:pic>
        <p:pic>
          <p:nvPicPr>
            <p:cNvPr id="16" name="Google Shape;809;g29414f3004d_0_403">
              <a:extLst>
                <a:ext uri="{FF2B5EF4-FFF2-40B4-BE49-F238E27FC236}">
                  <a16:creationId xmlns:a16="http://schemas.microsoft.com/office/drawing/2014/main" id="{FD85B294-8C0E-A25F-BE0C-0D63AC7DD3E7}"/>
                </a:ext>
              </a:extLst>
            </p:cNvPr>
            <p:cNvPicPr preferRelativeResize="0"/>
            <p:nvPr/>
          </p:nvPicPr>
          <p:blipFill rotWithShape="1">
            <a:blip r:embed="rId6">
              <a:alphaModFix/>
            </a:blip>
            <a:srcRect/>
            <a:stretch/>
          </p:blipFill>
          <p:spPr>
            <a:xfrm>
              <a:off x="9947872" y="4517852"/>
              <a:ext cx="522212" cy="522212"/>
            </a:xfrm>
            <a:prstGeom prst="rect">
              <a:avLst/>
            </a:prstGeom>
            <a:noFill/>
            <a:ln>
              <a:noFill/>
            </a:ln>
          </p:spPr>
        </p:pic>
        <p:pic>
          <p:nvPicPr>
            <p:cNvPr id="17" name="Google Shape;810;g29414f3004d_0_403">
              <a:extLst>
                <a:ext uri="{FF2B5EF4-FFF2-40B4-BE49-F238E27FC236}">
                  <a16:creationId xmlns:a16="http://schemas.microsoft.com/office/drawing/2014/main" id="{2C3825F3-A775-7B43-3CBC-7514ED1427C5}"/>
                </a:ext>
              </a:extLst>
            </p:cNvPr>
            <p:cNvPicPr preferRelativeResize="0"/>
            <p:nvPr/>
          </p:nvPicPr>
          <p:blipFill rotWithShape="1">
            <a:blip r:embed="rId6">
              <a:alphaModFix/>
            </a:blip>
            <a:srcRect/>
            <a:stretch/>
          </p:blipFill>
          <p:spPr>
            <a:xfrm>
              <a:off x="10784659" y="3568166"/>
              <a:ext cx="522212" cy="522212"/>
            </a:xfrm>
            <a:prstGeom prst="rect">
              <a:avLst/>
            </a:prstGeom>
            <a:noFill/>
            <a:ln>
              <a:noFill/>
            </a:ln>
          </p:spPr>
        </p:pic>
        <p:sp>
          <p:nvSpPr>
            <p:cNvPr id="18" name="Google Shape;811;g29414f3004d_0_403">
              <a:extLst>
                <a:ext uri="{FF2B5EF4-FFF2-40B4-BE49-F238E27FC236}">
                  <a16:creationId xmlns:a16="http://schemas.microsoft.com/office/drawing/2014/main" id="{8438161B-B820-47B4-F7B2-C94382953EF4}"/>
                </a:ext>
              </a:extLst>
            </p:cNvPr>
            <p:cNvSpPr txBox="1"/>
            <p:nvPr/>
          </p:nvSpPr>
          <p:spPr>
            <a:xfrm>
              <a:off x="9756357" y="3157962"/>
              <a:ext cx="827100" cy="250500"/>
            </a:xfrm>
            <a:prstGeom prst="rect">
              <a:avLst/>
            </a:prstGeom>
            <a:noFill/>
            <a:ln>
              <a:noFill/>
            </a:ln>
          </p:spPr>
          <p:txBody>
            <a:bodyPr spcFirstLastPara="1" wrap="square" lIns="68575" tIns="34275" rIns="68575" bIns="34275" anchor="t" anchorCtr="0">
              <a:spAutoFit/>
            </a:bodyPr>
            <a:lstStyle/>
            <a:p>
              <a:pPr marL="0" marR="0" lvl="0" indent="0" algn="ctr" defTabSz="914400" eaLnBrk="1" fontAlgn="auto" latinLnBrk="0" hangingPunct="1">
                <a:lnSpc>
                  <a:spcPct val="100000"/>
                </a:lnSpc>
                <a:spcBef>
                  <a:spcPts val="0"/>
                </a:spcBef>
                <a:spcAft>
                  <a:spcPts val="0"/>
                </a:spcAft>
                <a:buClr>
                  <a:srgbClr val="000000"/>
                </a:buClr>
                <a:buSzPts val="700"/>
                <a:buFont typeface="Calibri"/>
                <a:buNone/>
                <a:tabLst/>
                <a:defRPr/>
              </a:pPr>
              <a:r>
                <a:rPr kumimoji="0" lang="en" sz="700" b="0" i="0" u="none" strike="noStrike" kern="0" cap="none" spc="0" normalizeH="0" baseline="0" noProof="0">
                  <a:ln>
                    <a:noFill/>
                  </a:ln>
                  <a:solidFill>
                    <a:srgbClr val="000000"/>
                  </a:solidFill>
                  <a:effectLst/>
                  <a:uLnTx/>
                  <a:uFillTx/>
                  <a:ea typeface="Calibri"/>
                  <a:cs typeface="Calibri"/>
                  <a:sym typeface="Calibri"/>
                </a:rPr>
                <a:t>EMI</a:t>
              </a:r>
              <a:endParaRPr kumimoji="0" sz="700" b="0" i="0" u="none" strike="noStrike" kern="0" cap="none" spc="0" normalizeH="0" baseline="0" noProof="0">
                <a:ln>
                  <a:noFill/>
                </a:ln>
                <a:solidFill>
                  <a:srgbClr val="000000"/>
                </a:solidFill>
                <a:effectLst/>
                <a:uLnTx/>
                <a:uFillTx/>
                <a:ea typeface="Calibri"/>
                <a:cs typeface="Calibri"/>
                <a:sym typeface="Calibri"/>
              </a:endParaRPr>
            </a:p>
          </p:txBody>
        </p:sp>
        <p:sp>
          <p:nvSpPr>
            <p:cNvPr id="19" name="Google Shape;812;g29414f3004d_0_403">
              <a:extLst>
                <a:ext uri="{FF2B5EF4-FFF2-40B4-BE49-F238E27FC236}">
                  <a16:creationId xmlns:a16="http://schemas.microsoft.com/office/drawing/2014/main" id="{0064784E-1FEF-65A5-BB1D-48F558E1881F}"/>
                </a:ext>
              </a:extLst>
            </p:cNvPr>
            <p:cNvSpPr txBox="1"/>
            <p:nvPr/>
          </p:nvSpPr>
          <p:spPr>
            <a:xfrm>
              <a:off x="8902203" y="3569851"/>
              <a:ext cx="827100" cy="250500"/>
            </a:xfrm>
            <a:prstGeom prst="rect">
              <a:avLst/>
            </a:prstGeom>
            <a:noFill/>
            <a:ln>
              <a:noFill/>
            </a:ln>
          </p:spPr>
          <p:txBody>
            <a:bodyPr spcFirstLastPara="1" wrap="square" lIns="68575" tIns="34275" rIns="68575" bIns="34275" anchor="t" anchorCtr="0">
              <a:spAutoFit/>
            </a:bodyPr>
            <a:lstStyle/>
            <a:p>
              <a:pPr marL="0" marR="0" lvl="0" indent="0" algn="ctr" defTabSz="914400" eaLnBrk="1" fontAlgn="auto" latinLnBrk="0" hangingPunct="1">
                <a:lnSpc>
                  <a:spcPct val="100000"/>
                </a:lnSpc>
                <a:spcBef>
                  <a:spcPts val="0"/>
                </a:spcBef>
                <a:spcAft>
                  <a:spcPts val="0"/>
                </a:spcAft>
                <a:buClr>
                  <a:srgbClr val="000000"/>
                </a:buClr>
                <a:buSzPts val="700"/>
                <a:buFont typeface="Calibri"/>
                <a:buNone/>
                <a:tabLst/>
                <a:defRPr/>
              </a:pPr>
              <a:r>
                <a:rPr kumimoji="0" lang="en" sz="700" b="0" i="0" u="none" strike="noStrike" kern="0" cap="none" spc="0" normalizeH="0" baseline="0" noProof="0">
                  <a:ln>
                    <a:noFill/>
                  </a:ln>
                  <a:solidFill>
                    <a:srgbClr val="000000"/>
                  </a:solidFill>
                  <a:effectLst/>
                  <a:uLnTx/>
                  <a:uFillTx/>
                  <a:ea typeface="Calibri"/>
                  <a:cs typeface="Calibri"/>
                  <a:sym typeface="Calibri"/>
                </a:rPr>
                <a:t>EMI</a:t>
              </a:r>
              <a:endParaRPr kumimoji="0" sz="700" b="0" i="0" u="none" strike="noStrike" kern="0" cap="none" spc="0" normalizeH="0" baseline="0" noProof="0">
                <a:ln>
                  <a:noFill/>
                </a:ln>
                <a:solidFill>
                  <a:srgbClr val="000000"/>
                </a:solidFill>
                <a:effectLst/>
                <a:uLnTx/>
                <a:uFillTx/>
                <a:ea typeface="Calibri"/>
                <a:cs typeface="Calibri"/>
                <a:sym typeface="Calibri"/>
              </a:endParaRPr>
            </a:p>
          </p:txBody>
        </p:sp>
        <p:sp>
          <p:nvSpPr>
            <p:cNvPr id="20" name="Google Shape;813;g29414f3004d_0_403">
              <a:extLst>
                <a:ext uri="{FF2B5EF4-FFF2-40B4-BE49-F238E27FC236}">
                  <a16:creationId xmlns:a16="http://schemas.microsoft.com/office/drawing/2014/main" id="{89668B0B-648D-2848-5B37-A35D7BF3F3CC}"/>
                </a:ext>
              </a:extLst>
            </p:cNvPr>
            <p:cNvSpPr txBox="1"/>
            <p:nvPr/>
          </p:nvSpPr>
          <p:spPr>
            <a:xfrm>
              <a:off x="8928585" y="4382214"/>
              <a:ext cx="827100" cy="250500"/>
            </a:xfrm>
            <a:prstGeom prst="rect">
              <a:avLst/>
            </a:prstGeom>
            <a:noFill/>
            <a:ln>
              <a:noFill/>
            </a:ln>
          </p:spPr>
          <p:txBody>
            <a:bodyPr spcFirstLastPara="1" wrap="square" lIns="68575" tIns="34275" rIns="68575" bIns="34275" anchor="t" anchorCtr="0">
              <a:spAutoFit/>
            </a:bodyPr>
            <a:lstStyle/>
            <a:p>
              <a:pPr marL="0" marR="0" lvl="0" indent="0" algn="ctr" defTabSz="914400" eaLnBrk="1" fontAlgn="auto" latinLnBrk="0" hangingPunct="1">
                <a:lnSpc>
                  <a:spcPct val="100000"/>
                </a:lnSpc>
                <a:spcBef>
                  <a:spcPts val="0"/>
                </a:spcBef>
                <a:spcAft>
                  <a:spcPts val="0"/>
                </a:spcAft>
                <a:buClr>
                  <a:srgbClr val="000000"/>
                </a:buClr>
                <a:buSzPts val="700"/>
                <a:buFont typeface="Calibri"/>
                <a:buNone/>
                <a:tabLst/>
                <a:defRPr/>
              </a:pPr>
              <a:r>
                <a:rPr kumimoji="0" lang="en" sz="700" b="0" i="0" u="none" strike="noStrike" kern="0" cap="none" spc="0" normalizeH="0" baseline="0" noProof="0">
                  <a:ln>
                    <a:noFill/>
                  </a:ln>
                  <a:solidFill>
                    <a:srgbClr val="000000"/>
                  </a:solidFill>
                  <a:effectLst/>
                  <a:uLnTx/>
                  <a:uFillTx/>
                  <a:ea typeface="Calibri"/>
                  <a:cs typeface="Calibri"/>
                  <a:sym typeface="Calibri"/>
                </a:rPr>
                <a:t>MFI</a:t>
              </a:r>
              <a:endParaRPr kumimoji="0" sz="700" b="0" i="0" u="none" strike="noStrike" kern="0" cap="none" spc="0" normalizeH="0" baseline="0" noProof="0">
                <a:ln>
                  <a:noFill/>
                </a:ln>
                <a:solidFill>
                  <a:srgbClr val="000000"/>
                </a:solidFill>
                <a:effectLst/>
                <a:uLnTx/>
                <a:uFillTx/>
                <a:ea typeface="Calibri"/>
                <a:cs typeface="Calibri"/>
                <a:sym typeface="Calibri"/>
              </a:endParaRPr>
            </a:p>
          </p:txBody>
        </p:sp>
        <p:sp>
          <p:nvSpPr>
            <p:cNvPr id="21" name="Google Shape;814;g29414f3004d_0_403">
              <a:extLst>
                <a:ext uri="{FF2B5EF4-FFF2-40B4-BE49-F238E27FC236}">
                  <a16:creationId xmlns:a16="http://schemas.microsoft.com/office/drawing/2014/main" id="{10D93B7E-55D4-DC8C-99A3-4693639137D2}"/>
                </a:ext>
              </a:extLst>
            </p:cNvPr>
            <p:cNvSpPr txBox="1"/>
            <p:nvPr/>
          </p:nvSpPr>
          <p:spPr>
            <a:xfrm>
              <a:off x="9708136" y="4949382"/>
              <a:ext cx="1006500" cy="250500"/>
            </a:xfrm>
            <a:prstGeom prst="rect">
              <a:avLst/>
            </a:prstGeom>
            <a:noFill/>
            <a:ln>
              <a:noFill/>
            </a:ln>
          </p:spPr>
          <p:txBody>
            <a:bodyPr spcFirstLastPara="1" wrap="square" lIns="68575" tIns="34275" rIns="68575" bIns="34275" anchor="t" anchorCtr="0">
              <a:spAutoFit/>
            </a:bodyPr>
            <a:lstStyle/>
            <a:p>
              <a:pPr marL="0" marR="0" lvl="0" indent="0" algn="ctr" defTabSz="914400" eaLnBrk="1" fontAlgn="auto" latinLnBrk="0" hangingPunct="1">
                <a:lnSpc>
                  <a:spcPct val="100000"/>
                </a:lnSpc>
                <a:spcBef>
                  <a:spcPts val="0"/>
                </a:spcBef>
                <a:spcAft>
                  <a:spcPts val="0"/>
                </a:spcAft>
                <a:buClr>
                  <a:srgbClr val="000000"/>
                </a:buClr>
                <a:buSzPts val="700"/>
                <a:buFont typeface="Calibri"/>
                <a:buNone/>
                <a:tabLst/>
                <a:defRPr/>
              </a:pPr>
              <a:r>
                <a:rPr lang="en" sz="700" kern="0" dirty="0">
                  <a:solidFill>
                    <a:srgbClr val="000000"/>
                  </a:solidFill>
                  <a:ea typeface="Calibri"/>
                  <a:cs typeface="Calibri"/>
                  <a:sym typeface="Calibri"/>
                </a:rPr>
                <a:t>MNO</a:t>
              </a:r>
              <a:endParaRPr kumimoji="0" sz="700" b="0" i="0" u="none" strike="noStrike" kern="0" cap="none" spc="0" normalizeH="0" baseline="0" noProof="0" dirty="0">
                <a:ln>
                  <a:noFill/>
                </a:ln>
                <a:solidFill>
                  <a:srgbClr val="000000"/>
                </a:solidFill>
                <a:effectLst/>
                <a:uLnTx/>
                <a:uFillTx/>
                <a:ea typeface="Calibri"/>
                <a:cs typeface="Calibri"/>
                <a:sym typeface="Calibri"/>
              </a:endParaRPr>
            </a:p>
          </p:txBody>
        </p:sp>
        <p:sp>
          <p:nvSpPr>
            <p:cNvPr id="22" name="Google Shape;815;g29414f3004d_0_403">
              <a:extLst>
                <a:ext uri="{FF2B5EF4-FFF2-40B4-BE49-F238E27FC236}">
                  <a16:creationId xmlns:a16="http://schemas.microsoft.com/office/drawing/2014/main" id="{5994DD44-AB11-0B7B-47A9-3C9D5515BF25}"/>
                </a:ext>
              </a:extLst>
            </p:cNvPr>
            <p:cNvSpPr txBox="1"/>
            <p:nvPr/>
          </p:nvSpPr>
          <p:spPr>
            <a:xfrm>
              <a:off x="10640956" y="4069824"/>
              <a:ext cx="827100" cy="250500"/>
            </a:xfrm>
            <a:prstGeom prst="rect">
              <a:avLst/>
            </a:prstGeom>
            <a:noFill/>
            <a:ln>
              <a:noFill/>
            </a:ln>
          </p:spPr>
          <p:txBody>
            <a:bodyPr spcFirstLastPara="1" wrap="square" lIns="68575" tIns="34275" rIns="68575" bIns="34275" anchor="t" anchorCtr="0">
              <a:spAutoFit/>
            </a:bodyPr>
            <a:lstStyle/>
            <a:p>
              <a:pPr marL="0" marR="0" lvl="0" indent="0" algn="ctr" defTabSz="914400" eaLnBrk="1" fontAlgn="auto" latinLnBrk="0" hangingPunct="1">
                <a:lnSpc>
                  <a:spcPct val="100000"/>
                </a:lnSpc>
                <a:spcBef>
                  <a:spcPts val="0"/>
                </a:spcBef>
                <a:spcAft>
                  <a:spcPts val="0"/>
                </a:spcAft>
                <a:buClr>
                  <a:srgbClr val="000000"/>
                </a:buClr>
                <a:buSzPts val="700"/>
                <a:buFont typeface="Calibri"/>
                <a:buNone/>
                <a:tabLst/>
                <a:defRPr/>
              </a:pPr>
              <a:r>
                <a:rPr kumimoji="0" lang="en" sz="700" b="0" i="0" u="none" strike="noStrike" kern="0" cap="none" spc="0" normalizeH="0" baseline="0" noProof="0">
                  <a:ln>
                    <a:noFill/>
                  </a:ln>
                  <a:solidFill>
                    <a:srgbClr val="000000"/>
                  </a:solidFill>
                  <a:effectLst/>
                  <a:uLnTx/>
                  <a:uFillTx/>
                  <a:ea typeface="Calibri"/>
                  <a:cs typeface="Calibri"/>
                  <a:sym typeface="Calibri"/>
                </a:rPr>
                <a:t>Bank </a:t>
              </a:r>
              <a:endParaRPr kumimoji="0" sz="700" b="0" i="0" u="none" strike="noStrike" kern="0" cap="none" spc="0" normalizeH="0" baseline="0" noProof="0">
                <a:ln>
                  <a:noFill/>
                </a:ln>
                <a:solidFill>
                  <a:srgbClr val="000000"/>
                </a:solidFill>
                <a:effectLst/>
                <a:uLnTx/>
                <a:uFillTx/>
                <a:ea typeface="Calibri"/>
                <a:cs typeface="Calibri"/>
                <a:sym typeface="Calibri"/>
              </a:endParaRPr>
            </a:p>
          </p:txBody>
        </p:sp>
        <p:cxnSp>
          <p:nvCxnSpPr>
            <p:cNvPr id="23" name="Google Shape;816;g29414f3004d_0_403">
              <a:extLst>
                <a:ext uri="{FF2B5EF4-FFF2-40B4-BE49-F238E27FC236}">
                  <a16:creationId xmlns:a16="http://schemas.microsoft.com/office/drawing/2014/main" id="{13B681CA-33A3-D3E4-47D0-3AE8EA9ECB1F}"/>
                </a:ext>
              </a:extLst>
            </p:cNvPr>
            <p:cNvCxnSpPr>
              <a:stCxn id="10" idx="2"/>
              <a:endCxn id="16" idx="0"/>
            </p:cNvCxnSpPr>
            <p:nvPr/>
          </p:nvCxnSpPr>
          <p:spPr>
            <a:xfrm flipH="1">
              <a:off x="10209107" y="4341504"/>
              <a:ext cx="44400" cy="176400"/>
            </a:xfrm>
            <a:prstGeom prst="straightConnector1">
              <a:avLst/>
            </a:prstGeom>
            <a:noFill/>
            <a:ln w="9525" cap="flat" cmpd="sng">
              <a:solidFill>
                <a:srgbClr val="058DC7"/>
              </a:solidFill>
              <a:prstDash val="solid"/>
              <a:miter lim="800000"/>
              <a:headEnd type="none" w="sm" len="sm"/>
              <a:tailEnd type="none" w="sm" len="sm"/>
            </a:ln>
          </p:spPr>
        </p:cxnSp>
        <p:cxnSp>
          <p:nvCxnSpPr>
            <p:cNvPr id="24" name="Google Shape;817;g29414f3004d_0_403">
              <a:extLst>
                <a:ext uri="{FF2B5EF4-FFF2-40B4-BE49-F238E27FC236}">
                  <a16:creationId xmlns:a16="http://schemas.microsoft.com/office/drawing/2014/main" id="{51C79C64-2B31-6BA8-16A6-3E841354E614}"/>
                </a:ext>
              </a:extLst>
            </p:cNvPr>
            <p:cNvCxnSpPr>
              <a:stCxn id="11" idx="3"/>
              <a:endCxn id="17" idx="1"/>
            </p:cNvCxnSpPr>
            <p:nvPr/>
          </p:nvCxnSpPr>
          <p:spPr>
            <a:xfrm rot="10800000" flipH="1">
              <a:off x="10497911" y="3829370"/>
              <a:ext cx="286800" cy="1800"/>
            </a:xfrm>
            <a:prstGeom prst="straightConnector1">
              <a:avLst/>
            </a:prstGeom>
            <a:noFill/>
            <a:ln w="9525" cap="flat" cmpd="sng">
              <a:solidFill>
                <a:srgbClr val="058DC7"/>
              </a:solidFill>
              <a:prstDash val="solid"/>
              <a:miter lim="800000"/>
              <a:headEnd type="none" w="sm" len="sm"/>
              <a:tailEnd type="none" w="sm" len="sm"/>
            </a:ln>
          </p:spPr>
        </p:cxnSp>
        <p:cxnSp>
          <p:nvCxnSpPr>
            <p:cNvPr id="25" name="Google Shape;818;g29414f3004d_0_403">
              <a:extLst>
                <a:ext uri="{FF2B5EF4-FFF2-40B4-BE49-F238E27FC236}">
                  <a16:creationId xmlns:a16="http://schemas.microsoft.com/office/drawing/2014/main" id="{4D24A24C-E6D0-F0DD-2696-987D9A4A05B3}"/>
                </a:ext>
              </a:extLst>
            </p:cNvPr>
            <p:cNvCxnSpPr/>
            <p:nvPr/>
          </p:nvCxnSpPr>
          <p:spPr>
            <a:xfrm>
              <a:off x="10159819" y="3405634"/>
              <a:ext cx="0" cy="183000"/>
            </a:xfrm>
            <a:prstGeom prst="straightConnector1">
              <a:avLst/>
            </a:prstGeom>
            <a:noFill/>
            <a:ln w="9525" cap="flat" cmpd="sng">
              <a:solidFill>
                <a:srgbClr val="058DC7"/>
              </a:solidFill>
              <a:prstDash val="solid"/>
              <a:miter lim="800000"/>
              <a:headEnd type="none" w="sm" len="sm"/>
              <a:tailEnd type="none" w="sm" len="sm"/>
            </a:ln>
          </p:spPr>
        </p:cxnSp>
        <p:cxnSp>
          <p:nvCxnSpPr>
            <p:cNvPr id="27" name="Google Shape;819;g29414f3004d_0_403">
              <a:extLst>
                <a:ext uri="{FF2B5EF4-FFF2-40B4-BE49-F238E27FC236}">
                  <a16:creationId xmlns:a16="http://schemas.microsoft.com/office/drawing/2014/main" id="{3B5FC0A5-E67F-B8DC-9631-01CE399A989D}"/>
                </a:ext>
              </a:extLst>
            </p:cNvPr>
            <p:cNvCxnSpPr/>
            <p:nvPr/>
          </p:nvCxnSpPr>
          <p:spPr>
            <a:xfrm>
              <a:off x="9599208" y="3588514"/>
              <a:ext cx="230400" cy="129000"/>
            </a:xfrm>
            <a:prstGeom prst="straightConnector1">
              <a:avLst/>
            </a:prstGeom>
            <a:noFill/>
            <a:ln w="9525" cap="flat" cmpd="sng">
              <a:solidFill>
                <a:srgbClr val="058DC7"/>
              </a:solidFill>
              <a:prstDash val="solid"/>
              <a:miter lim="800000"/>
              <a:headEnd type="none" w="sm" len="sm"/>
              <a:tailEnd type="none" w="sm" len="sm"/>
            </a:ln>
          </p:spPr>
        </p:cxnSp>
        <p:cxnSp>
          <p:nvCxnSpPr>
            <p:cNvPr id="28" name="Google Shape;820;g29414f3004d_0_403">
              <a:extLst>
                <a:ext uri="{FF2B5EF4-FFF2-40B4-BE49-F238E27FC236}">
                  <a16:creationId xmlns:a16="http://schemas.microsoft.com/office/drawing/2014/main" id="{20749D7C-645A-BC44-E280-98A91D74FC28}"/>
                </a:ext>
              </a:extLst>
            </p:cNvPr>
            <p:cNvCxnSpPr>
              <a:stCxn id="15" idx="3"/>
            </p:cNvCxnSpPr>
            <p:nvPr/>
          </p:nvCxnSpPr>
          <p:spPr>
            <a:xfrm rot="10800000" flipH="1">
              <a:off x="9599208" y="4012640"/>
              <a:ext cx="230400" cy="159600"/>
            </a:xfrm>
            <a:prstGeom prst="straightConnector1">
              <a:avLst/>
            </a:prstGeom>
            <a:noFill/>
            <a:ln w="9525" cap="flat" cmpd="sng">
              <a:solidFill>
                <a:srgbClr val="058DC7"/>
              </a:solidFill>
              <a:prstDash val="solid"/>
              <a:miter lim="800000"/>
              <a:headEnd type="none" w="sm" len="sm"/>
              <a:tailEnd type="none" w="sm" len="sm"/>
            </a:ln>
          </p:spPr>
        </p:cxnSp>
      </p:grpSp>
      <p:grpSp>
        <p:nvGrpSpPr>
          <p:cNvPr id="31" name="Google Shape;821;g29414f3004d_0_403">
            <a:extLst>
              <a:ext uri="{FF2B5EF4-FFF2-40B4-BE49-F238E27FC236}">
                <a16:creationId xmlns:a16="http://schemas.microsoft.com/office/drawing/2014/main" id="{9362B51C-A5E0-7297-4D78-E924107EE323}"/>
              </a:ext>
            </a:extLst>
          </p:cNvPr>
          <p:cNvGrpSpPr/>
          <p:nvPr/>
        </p:nvGrpSpPr>
        <p:grpSpPr>
          <a:xfrm>
            <a:off x="3831949" y="2489721"/>
            <a:ext cx="1438144" cy="606197"/>
            <a:chOff x="2139155" y="5103182"/>
            <a:chExt cx="1917526" cy="808262"/>
          </a:xfrm>
        </p:grpSpPr>
        <p:pic>
          <p:nvPicPr>
            <p:cNvPr id="32" name="Google Shape;822;g29414f3004d_0_403">
              <a:extLst>
                <a:ext uri="{FF2B5EF4-FFF2-40B4-BE49-F238E27FC236}">
                  <a16:creationId xmlns:a16="http://schemas.microsoft.com/office/drawing/2014/main" id="{68B7BBD8-ACD9-12D3-3C57-46B189202729}"/>
                </a:ext>
              </a:extLst>
            </p:cNvPr>
            <p:cNvPicPr preferRelativeResize="0"/>
            <p:nvPr/>
          </p:nvPicPr>
          <p:blipFill rotWithShape="1">
            <a:blip r:embed="rId7">
              <a:alphaModFix/>
            </a:blip>
            <a:srcRect/>
            <a:stretch/>
          </p:blipFill>
          <p:spPr>
            <a:xfrm>
              <a:off x="2290726" y="5148072"/>
              <a:ext cx="523962" cy="523962"/>
            </a:xfrm>
            <a:prstGeom prst="rect">
              <a:avLst/>
            </a:prstGeom>
            <a:noFill/>
            <a:ln>
              <a:noFill/>
            </a:ln>
          </p:spPr>
        </p:pic>
        <p:pic>
          <p:nvPicPr>
            <p:cNvPr id="33" name="Google Shape;823;g29414f3004d_0_403">
              <a:extLst>
                <a:ext uri="{FF2B5EF4-FFF2-40B4-BE49-F238E27FC236}">
                  <a16:creationId xmlns:a16="http://schemas.microsoft.com/office/drawing/2014/main" id="{2712B008-A29B-2DCE-EED7-3B2E511D2015}"/>
                </a:ext>
              </a:extLst>
            </p:cNvPr>
            <p:cNvPicPr preferRelativeResize="0"/>
            <p:nvPr/>
          </p:nvPicPr>
          <p:blipFill rotWithShape="1">
            <a:blip r:embed="rId8">
              <a:alphaModFix/>
            </a:blip>
            <a:srcRect/>
            <a:stretch/>
          </p:blipFill>
          <p:spPr>
            <a:xfrm>
              <a:off x="3381152" y="5103182"/>
              <a:ext cx="523962" cy="523962"/>
            </a:xfrm>
            <a:prstGeom prst="rect">
              <a:avLst/>
            </a:prstGeom>
            <a:noFill/>
            <a:ln>
              <a:noFill/>
            </a:ln>
          </p:spPr>
        </p:pic>
        <p:sp>
          <p:nvSpPr>
            <p:cNvPr id="34" name="Google Shape;824;g29414f3004d_0_403">
              <a:extLst>
                <a:ext uri="{FF2B5EF4-FFF2-40B4-BE49-F238E27FC236}">
                  <a16:creationId xmlns:a16="http://schemas.microsoft.com/office/drawing/2014/main" id="{A5B7201C-23C1-ECA6-893F-28B869E2CCA8}"/>
                </a:ext>
              </a:extLst>
            </p:cNvPr>
            <p:cNvSpPr txBox="1"/>
            <p:nvPr/>
          </p:nvSpPr>
          <p:spPr>
            <a:xfrm>
              <a:off x="2139155" y="5564313"/>
              <a:ext cx="827100" cy="236100"/>
            </a:xfrm>
            <a:prstGeom prst="rect">
              <a:avLst/>
            </a:prstGeom>
            <a:noFill/>
            <a:ln>
              <a:noFill/>
            </a:ln>
          </p:spPr>
          <p:txBody>
            <a:bodyPr spcFirstLastPara="1" wrap="square" lIns="68575" tIns="34275" rIns="68575" bIns="34275" anchor="t" anchorCtr="0">
              <a:spAutoFit/>
            </a:bodyPr>
            <a:lstStyle/>
            <a:p>
              <a:pPr marL="0" marR="0" lvl="0" indent="0" algn="ctr" defTabSz="914400" eaLnBrk="1" fontAlgn="auto" latinLnBrk="0" hangingPunct="1">
                <a:lnSpc>
                  <a:spcPct val="100000"/>
                </a:lnSpc>
                <a:spcBef>
                  <a:spcPts val="0"/>
                </a:spcBef>
                <a:spcAft>
                  <a:spcPts val="0"/>
                </a:spcAft>
                <a:buClr>
                  <a:srgbClr val="000000"/>
                </a:buClr>
                <a:buSzPts val="700"/>
                <a:buFont typeface="Calibri"/>
                <a:buNone/>
                <a:tabLst/>
                <a:defRPr/>
              </a:pPr>
              <a:r>
                <a:rPr kumimoji="0" lang="en" sz="700" b="0" i="0" u="none" strike="noStrike" kern="0" cap="none" spc="0" normalizeH="0" baseline="0" noProof="0">
                  <a:ln>
                    <a:noFill/>
                  </a:ln>
                  <a:solidFill>
                    <a:srgbClr val="000000"/>
                  </a:solidFill>
                  <a:effectLst/>
                  <a:uLnTx/>
                  <a:uFillTx/>
                  <a:ea typeface="Calibri"/>
                  <a:cs typeface="Calibri"/>
                  <a:sym typeface="Calibri"/>
                </a:rPr>
                <a:t>Person</a:t>
              </a:r>
              <a:endParaRPr kumimoji="0" sz="11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25;g29414f3004d_0_403">
              <a:extLst>
                <a:ext uri="{FF2B5EF4-FFF2-40B4-BE49-F238E27FC236}">
                  <a16:creationId xmlns:a16="http://schemas.microsoft.com/office/drawing/2014/main" id="{5EC3D9E1-32BD-E8BA-E130-37438A7BAF99}"/>
                </a:ext>
              </a:extLst>
            </p:cNvPr>
            <p:cNvSpPr txBox="1"/>
            <p:nvPr/>
          </p:nvSpPr>
          <p:spPr>
            <a:xfrm>
              <a:off x="3229581" y="5531944"/>
              <a:ext cx="827100" cy="379500"/>
            </a:xfrm>
            <a:prstGeom prst="rect">
              <a:avLst/>
            </a:prstGeom>
            <a:noFill/>
            <a:ln>
              <a:noFill/>
            </a:ln>
          </p:spPr>
          <p:txBody>
            <a:bodyPr spcFirstLastPara="1" wrap="square" lIns="68575" tIns="34275" rIns="68575" bIns="34275" anchor="t" anchorCtr="0">
              <a:spAutoFit/>
            </a:bodyPr>
            <a:lstStyle/>
            <a:p>
              <a:pPr marL="0" marR="0" lvl="0" indent="0" algn="ctr" defTabSz="914400" eaLnBrk="1" fontAlgn="auto" latinLnBrk="0" hangingPunct="1">
                <a:lnSpc>
                  <a:spcPct val="100000"/>
                </a:lnSpc>
                <a:spcBef>
                  <a:spcPts val="0"/>
                </a:spcBef>
                <a:spcAft>
                  <a:spcPts val="0"/>
                </a:spcAft>
                <a:buClr>
                  <a:srgbClr val="000000"/>
                </a:buClr>
                <a:buSzPts val="700"/>
                <a:buFont typeface="Calibri"/>
                <a:buNone/>
                <a:tabLst/>
                <a:defRPr/>
              </a:pPr>
              <a:r>
                <a:rPr kumimoji="0" lang="en" sz="700" b="0" i="0" u="none" strike="noStrike" kern="0" cap="none" spc="0" normalizeH="0" baseline="0" noProof="0">
                  <a:ln>
                    <a:noFill/>
                  </a:ln>
                  <a:solidFill>
                    <a:srgbClr val="000000"/>
                  </a:solidFill>
                  <a:effectLst/>
                  <a:uLnTx/>
                  <a:uFillTx/>
                  <a:ea typeface="Calibri"/>
                  <a:cs typeface="Calibri"/>
                  <a:sym typeface="Calibri"/>
                </a:rPr>
                <a:t>MSME Business</a:t>
              </a:r>
              <a:endParaRPr kumimoji="0" sz="1100" b="0" i="0" u="none" strike="noStrike" kern="0" cap="none" spc="0" normalizeH="0" baseline="0" noProof="0">
                <a:ln>
                  <a:noFill/>
                </a:ln>
                <a:solidFill>
                  <a:srgbClr val="000000"/>
                </a:solidFill>
                <a:effectLst/>
                <a:uLnTx/>
                <a:uFillTx/>
                <a:latin typeface="Arial"/>
                <a:cs typeface="Arial"/>
                <a:sym typeface="Arial"/>
              </a:endParaRPr>
            </a:p>
          </p:txBody>
        </p:sp>
        <p:cxnSp>
          <p:nvCxnSpPr>
            <p:cNvPr id="36" name="Google Shape;826;g29414f3004d_0_403">
              <a:extLst>
                <a:ext uri="{FF2B5EF4-FFF2-40B4-BE49-F238E27FC236}">
                  <a16:creationId xmlns:a16="http://schemas.microsoft.com/office/drawing/2014/main" id="{4ED76D57-AFBB-6C78-4B01-DF0E6E4E71D1}"/>
                </a:ext>
              </a:extLst>
            </p:cNvPr>
            <p:cNvCxnSpPr/>
            <p:nvPr/>
          </p:nvCxnSpPr>
          <p:spPr>
            <a:xfrm>
              <a:off x="2845530" y="5425027"/>
              <a:ext cx="480300" cy="0"/>
            </a:xfrm>
            <a:prstGeom prst="straightConnector1">
              <a:avLst/>
            </a:prstGeom>
            <a:noFill/>
            <a:ln w="19050" cap="flat" cmpd="sng">
              <a:solidFill>
                <a:srgbClr val="000000"/>
              </a:solidFill>
              <a:prstDash val="solid"/>
              <a:miter lim="800000"/>
              <a:headEnd type="none" w="sm" len="sm"/>
              <a:tailEnd type="triangle" w="med" len="med"/>
            </a:ln>
          </p:spPr>
        </p:cxnSp>
      </p:grpSp>
      <p:grpSp>
        <p:nvGrpSpPr>
          <p:cNvPr id="37" name="Google Shape;827;g29414f3004d_0_403">
            <a:extLst>
              <a:ext uri="{FF2B5EF4-FFF2-40B4-BE49-F238E27FC236}">
                <a16:creationId xmlns:a16="http://schemas.microsoft.com/office/drawing/2014/main" id="{9B6F9629-062E-C1AB-C659-CCF27FC83E3C}"/>
              </a:ext>
            </a:extLst>
          </p:cNvPr>
          <p:cNvGrpSpPr/>
          <p:nvPr/>
        </p:nvGrpSpPr>
        <p:grpSpPr>
          <a:xfrm>
            <a:off x="6936428" y="2318899"/>
            <a:ext cx="1558745" cy="840824"/>
            <a:chOff x="6171389" y="2879242"/>
            <a:chExt cx="2078326" cy="1121099"/>
          </a:xfrm>
        </p:grpSpPr>
        <p:sp>
          <p:nvSpPr>
            <p:cNvPr id="38" name="Google Shape;828;g29414f3004d_0_403">
              <a:extLst>
                <a:ext uri="{FF2B5EF4-FFF2-40B4-BE49-F238E27FC236}">
                  <a16:creationId xmlns:a16="http://schemas.microsoft.com/office/drawing/2014/main" id="{04B0CB57-3F78-81BD-396F-EE0DD7584536}"/>
                </a:ext>
              </a:extLst>
            </p:cNvPr>
            <p:cNvSpPr txBox="1"/>
            <p:nvPr/>
          </p:nvSpPr>
          <p:spPr>
            <a:xfrm>
              <a:off x="6171389" y="3333441"/>
              <a:ext cx="846600" cy="666900"/>
            </a:xfrm>
            <a:prstGeom prst="rect">
              <a:avLst/>
            </a:prstGeom>
            <a:noFill/>
            <a:ln>
              <a:noFill/>
            </a:ln>
          </p:spPr>
          <p:txBody>
            <a:bodyPr spcFirstLastPara="1" wrap="square" lIns="68575" tIns="34275" rIns="68575" bIns="34275" anchor="t" anchorCtr="0">
              <a:spAutoFit/>
            </a:bodyPr>
            <a:lstStyle/>
            <a:p>
              <a:pPr algn="ctr">
                <a:buClr>
                  <a:srgbClr val="000000"/>
                </a:buClr>
                <a:buSzPts val="700"/>
                <a:buFont typeface="Calibri"/>
                <a:buNone/>
              </a:pPr>
              <a:r>
                <a:rPr lang="en" sz="700" kern="0">
                  <a:solidFill>
                    <a:srgbClr val="000000"/>
                  </a:solidFill>
                  <a:ea typeface="Calibri"/>
                  <a:cs typeface="Calibri"/>
                  <a:sym typeface="Calibri"/>
                </a:rPr>
                <a:t>Payment Infrastructure</a:t>
              </a:r>
              <a:endParaRPr sz="700" kern="0">
                <a:solidFill>
                  <a:srgbClr val="000000"/>
                </a:solidFill>
                <a:ea typeface="Calibri"/>
                <a:cs typeface="Calibri"/>
                <a:sym typeface="Calibri"/>
              </a:endParaRPr>
            </a:p>
            <a:p>
              <a:pPr algn="ctr">
                <a:buClr>
                  <a:srgbClr val="000000"/>
                </a:buClr>
                <a:buSzPts val="700"/>
                <a:buFont typeface="Calibri"/>
                <a:buNone/>
              </a:pPr>
              <a:endParaRPr sz="700" kern="0">
                <a:solidFill>
                  <a:srgbClr val="000000"/>
                </a:solidFill>
                <a:ea typeface="Calibri"/>
                <a:cs typeface="Calibri"/>
                <a:sym typeface="Calibri"/>
              </a:endParaRPr>
            </a:p>
            <a:p>
              <a:pPr algn="ctr">
                <a:buClr>
                  <a:srgbClr val="000000"/>
                </a:buClr>
                <a:buSzPts val="700"/>
                <a:buFont typeface="Calibri"/>
                <a:buNone/>
              </a:pPr>
              <a:r>
                <a:rPr lang="en" sz="700" b="1" kern="0">
                  <a:solidFill>
                    <a:srgbClr val="000000"/>
                  </a:solidFill>
                  <a:ea typeface="Calibri"/>
                  <a:cs typeface="Calibri"/>
                  <a:sym typeface="Calibri"/>
                </a:rPr>
                <a:t>Country A</a:t>
              </a:r>
              <a:endParaRPr sz="700" b="1" kern="0">
                <a:solidFill>
                  <a:srgbClr val="000000"/>
                </a:solidFill>
                <a:ea typeface="Calibri"/>
                <a:cs typeface="Calibri"/>
                <a:sym typeface="Calibri"/>
              </a:endParaRPr>
            </a:p>
          </p:txBody>
        </p:sp>
        <p:pic>
          <p:nvPicPr>
            <p:cNvPr id="39" name="Google Shape;829;g29414f3004d_0_403">
              <a:extLst>
                <a:ext uri="{FF2B5EF4-FFF2-40B4-BE49-F238E27FC236}">
                  <a16:creationId xmlns:a16="http://schemas.microsoft.com/office/drawing/2014/main" id="{BFF3FCB6-E976-9809-14F6-0E001A2C832E}"/>
                </a:ext>
              </a:extLst>
            </p:cNvPr>
            <p:cNvPicPr preferRelativeResize="0"/>
            <p:nvPr/>
          </p:nvPicPr>
          <p:blipFill rotWithShape="1">
            <a:blip r:embed="rId4">
              <a:alphaModFix/>
            </a:blip>
            <a:srcRect/>
            <a:stretch/>
          </p:blipFill>
          <p:spPr>
            <a:xfrm>
              <a:off x="6321283" y="2894975"/>
              <a:ext cx="494192" cy="506804"/>
            </a:xfrm>
            <a:prstGeom prst="rect">
              <a:avLst/>
            </a:prstGeom>
            <a:noFill/>
            <a:ln>
              <a:noFill/>
            </a:ln>
          </p:spPr>
        </p:pic>
        <p:sp>
          <p:nvSpPr>
            <p:cNvPr id="40" name="Google Shape;830;g29414f3004d_0_403">
              <a:extLst>
                <a:ext uri="{FF2B5EF4-FFF2-40B4-BE49-F238E27FC236}">
                  <a16:creationId xmlns:a16="http://schemas.microsoft.com/office/drawing/2014/main" id="{821A3EA0-0FAF-68B9-864A-8A43A49C891B}"/>
                </a:ext>
              </a:extLst>
            </p:cNvPr>
            <p:cNvSpPr txBox="1"/>
            <p:nvPr/>
          </p:nvSpPr>
          <p:spPr>
            <a:xfrm>
              <a:off x="7403115" y="3317708"/>
              <a:ext cx="846600" cy="666900"/>
            </a:xfrm>
            <a:prstGeom prst="rect">
              <a:avLst/>
            </a:prstGeom>
            <a:noFill/>
            <a:ln>
              <a:noFill/>
            </a:ln>
          </p:spPr>
          <p:txBody>
            <a:bodyPr spcFirstLastPara="1" wrap="square" lIns="68575" tIns="34275" rIns="68575" bIns="34275" anchor="t" anchorCtr="0">
              <a:spAutoFit/>
            </a:bodyPr>
            <a:lstStyle/>
            <a:p>
              <a:pPr algn="ctr">
                <a:buClr>
                  <a:srgbClr val="000000"/>
                </a:buClr>
                <a:buSzPts val="700"/>
                <a:buFont typeface="Calibri"/>
                <a:buNone/>
              </a:pPr>
              <a:r>
                <a:rPr lang="en" sz="700" kern="0">
                  <a:solidFill>
                    <a:srgbClr val="000000"/>
                  </a:solidFill>
                  <a:ea typeface="Calibri"/>
                  <a:cs typeface="Calibri"/>
                  <a:sym typeface="Calibri"/>
                </a:rPr>
                <a:t>Payment Infrastructure</a:t>
              </a:r>
              <a:endParaRPr sz="700" kern="0">
                <a:solidFill>
                  <a:srgbClr val="000000"/>
                </a:solidFill>
                <a:ea typeface="Calibri"/>
                <a:cs typeface="Calibri"/>
                <a:sym typeface="Calibri"/>
              </a:endParaRPr>
            </a:p>
            <a:p>
              <a:pPr algn="ctr">
                <a:buClr>
                  <a:srgbClr val="000000"/>
                </a:buClr>
                <a:buSzPts val="700"/>
                <a:buFont typeface="Calibri"/>
                <a:buNone/>
              </a:pPr>
              <a:endParaRPr sz="700" kern="0">
                <a:solidFill>
                  <a:srgbClr val="000000"/>
                </a:solidFill>
                <a:ea typeface="Calibri"/>
                <a:cs typeface="Calibri"/>
                <a:sym typeface="Calibri"/>
              </a:endParaRPr>
            </a:p>
            <a:p>
              <a:pPr algn="ctr">
                <a:buClr>
                  <a:srgbClr val="000000"/>
                </a:buClr>
                <a:buSzPts val="700"/>
                <a:buFont typeface="Calibri"/>
                <a:buNone/>
              </a:pPr>
              <a:r>
                <a:rPr lang="en" sz="700" b="1" kern="0">
                  <a:solidFill>
                    <a:srgbClr val="000000"/>
                  </a:solidFill>
                  <a:ea typeface="Calibri"/>
                  <a:cs typeface="Calibri"/>
                  <a:sym typeface="Calibri"/>
                </a:rPr>
                <a:t>Country B</a:t>
              </a:r>
              <a:endParaRPr sz="700" b="1" kern="0">
                <a:solidFill>
                  <a:srgbClr val="000000"/>
                </a:solidFill>
                <a:ea typeface="Calibri"/>
                <a:cs typeface="Calibri"/>
                <a:sym typeface="Calibri"/>
              </a:endParaRPr>
            </a:p>
          </p:txBody>
        </p:sp>
        <p:pic>
          <p:nvPicPr>
            <p:cNvPr id="41" name="Google Shape;831;g29414f3004d_0_403">
              <a:extLst>
                <a:ext uri="{FF2B5EF4-FFF2-40B4-BE49-F238E27FC236}">
                  <a16:creationId xmlns:a16="http://schemas.microsoft.com/office/drawing/2014/main" id="{E0604AC3-993C-93B5-50C5-06D8AAF17B58}"/>
                </a:ext>
              </a:extLst>
            </p:cNvPr>
            <p:cNvPicPr preferRelativeResize="0"/>
            <p:nvPr/>
          </p:nvPicPr>
          <p:blipFill rotWithShape="1">
            <a:blip r:embed="rId4">
              <a:alphaModFix/>
            </a:blip>
            <a:srcRect/>
            <a:stretch/>
          </p:blipFill>
          <p:spPr>
            <a:xfrm>
              <a:off x="7553009" y="2879242"/>
              <a:ext cx="494192" cy="506804"/>
            </a:xfrm>
            <a:prstGeom prst="rect">
              <a:avLst/>
            </a:prstGeom>
            <a:noFill/>
            <a:ln>
              <a:noFill/>
            </a:ln>
          </p:spPr>
        </p:pic>
      </p:grpSp>
      <p:grpSp>
        <p:nvGrpSpPr>
          <p:cNvPr id="42" name="Google Shape;832;g29414f3004d_0_403">
            <a:extLst>
              <a:ext uri="{FF2B5EF4-FFF2-40B4-BE49-F238E27FC236}">
                <a16:creationId xmlns:a16="http://schemas.microsoft.com/office/drawing/2014/main" id="{D739C122-4AF9-1B21-BC75-43A31E7C9BAB}"/>
              </a:ext>
            </a:extLst>
          </p:cNvPr>
          <p:cNvGrpSpPr/>
          <p:nvPr/>
        </p:nvGrpSpPr>
        <p:grpSpPr>
          <a:xfrm>
            <a:off x="8543414" y="2216986"/>
            <a:ext cx="1540742" cy="829025"/>
            <a:chOff x="6262067" y="2894975"/>
            <a:chExt cx="2054323" cy="1105366"/>
          </a:xfrm>
        </p:grpSpPr>
        <p:sp>
          <p:nvSpPr>
            <p:cNvPr id="43" name="Google Shape;833;g29414f3004d_0_403">
              <a:extLst>
                <a:ext uri="{FF2B5EF4-FFF2-40B4-BE49-F238E27FC236}">
                  <a16:creationId xmlns:a16="http://schemas.microsoft.com/office/drawing/2014/main" id="{2FFF34A5-51B2-C001-F786-26FAC984E686}"/>
                </a:ext>
              </a:extLst>
            </p:cNvPr>
            <p:cNvSpPr txBox="1"/>
            <p:nvPr/>
          </p:nvSpPr>
          <p:spPr>
            <a:xfrm>
              <a:off x="6262067" y="3333441"/>
              <a:ext cx="846600" cy="666900"/>
            </a:xfrm>
            <a:prstGeom prst="rect">
              <a:avLst/>
            </a:prstGeom>
            <a:noFill/>
            <a:ln>
              <a:noFill/>
            </a:ln>
          </p:spPr>
          <p:txBody>
            <a:bodyPr spcFirstLastPara="1" wrap="square" lIns="68575" tIns="34275" rIns="68575" bIns="34275" anchor="t" anchorCtr="0">
              <a:spAutoFit/>
            </a:bodyPr>
            <a:lstStyle/>
            <a:p>
              <a:pPr algn="ctr">
                <a:buClr>
                  <a:srgbClr val="000000"/>
                </a:buClr>
                <a:buSzPts val="700"/>
                <a:buFont typeface="Calibri"/>
                <a:buNone/>
              </a:pPr>
              <a:r>
                <a:rPr lang="en" sz="700" kern="0">
                  <a:solidFill>
                    <a:srgbClr val="000000"/>
                  </a:solidFill>
                  <a:ea typeface="Calibri"/>
                  <a:cs typeface="Calibri"/>
                  <a:sym typeface="Calibri"/>
                </a:rPr>
                <a:t>Payment Infrastructure</a:t>
              </a:r>
              <a:endParaRPr sz="700" kern="0">
                <a:solidFill>
                  <a:srgbClr val="000000"/>
                </a:solidFill>
                <a:ea typeface="Calibri"/>
                <a:cs typeface="Calibri"/>
                <a:sym typeface="Calibri"/>
              </a:endParaRPr>
            </a:p>
            <a:p>
              <a:pPr algn="ctr">
                <a:buClr>
                  <a:srgbClr val="000000"/>
                </a:buClr>
                <a:buSzPts val="700"/>
                <a:buFont typeface="Calibri"/>
                <a:buNone/>
              </a:pPr>
              <a:endParaRPr sz="700" kern="0">
                <a:solidFill>
                  <a:srgbClr val="000000"/>
                </a:solidFill>
                <a:ea typeface="Calibri"/>
                <a:cs typeface="Calibri"/>
                <a:sym typeface="Calibri"/>
              </a:endParaRPr>
            </a:p>
            <a:p>
              <a:pPr algn="ctr">
                <a:buClr>
                  <a:srgbClr val="000000"/>
                </a:buClr>
                <a:buSzPts val="700"/>
                <a:buFont typeface="Calibri"/>
                <a:buNone/>
              </a:pPr>
              <a:r>
                <a:rPr lang="en" sz="700" b="1" kern="0">
                  <a:solidFill>
                    <a:srgbClr val="000000"/>
                  </a:solidFill>
                  <a:ea typeface="Calibri"/>
                  <a:cs typeface="Calibri"/>
                  <a:sym typeface="Calibri"/>
                </a:rPr>
                <a:t>Country A</a:t>
              </a:r>
              <a:endParaRPr sz="700" b="1" kern="0">
                <a:solidFill>
                  <a:srgbClr val="000000"/>
                </a:solidFill>
                <a:ea typeface="Calibri"/>
                <a:cs typeface="Calibri"/>
                <a:sym typeface="Calibri"/>
              </a:endParaRPr>
            </a:p>
          </p:txBody>
        </p:sp>
        <p:pic>
          <p:nvPicPr>
            <p:cNvPr id="44" name="Google Shape;834;g29414f3004d_0_403">
              <a:extLst>
                <a:ext uri="{FF2B5EF4-FFF2-40B4-BE49-F238E27FC236}">
                  <a16:creationId xmlns:a16="http://schemas.microsoft.com/office/drawing/2014/main" id="{C3A204DC-9BF0-45EA-F025-48735AC8A10E}"/>
                </a:ext>
              </a:extLst>
            </p:cNvPr>
            <p:cNvPicPr preferRelativeResize="0"/>
            <p:nvPr/>
          </p:nvPicPr>
          <p:blipFill rotWithShape="1">
            <a:blip r:embed="rId4">
              <a:alphaModFix/>
            </a:blip>
            <a:srcRect/>
            <a:stretch/>
          </p:blipFill>
          <p:spPr>
            <a:xfrm>
              <a:off x="6392911" y="2894975"/>
              <a:ext cx="494192" cy="506804"/>
            </a:xfrm>
            <a:prstGeom prst="rect">
              <a:avLst/>
            </a:prstGeom>
            <a:noFill/>
            <a:ln>
              <a:noFill/>
            </a:ln>
          </p:spPr>
        </p:pic>
        <p:sp>
          <p:nvSpPr>
            <p:cNvPr id="45" name="Google Shape;835;g29414f3004d_0_403">
              <a:extLst>
                <a:ext uri="{FF2B5EF4-FFF2-40B4-BE49-F238E27FC236}">
                  <a16:creationId xmlns:a16="http://schemas.microsoft.com/office/drawing/2014/main" id="{80099F0B-303C-C68E-6B3E-F015B1B97A50}"/>
                </a:ext>
              </a:extLst>
            </p:cNvPr>
            <p:cNvSpPr txBox="1"/>
            <p:nvPr/>
          </p:nvSpPr>
          <p:spPr>
            <a:xfrm>
              <a:off x="7469790" y="3317708"/>
              <a:ext cx="846600" cy="666900"/>
            </a:xfrm>
            <a:prstGeom prst="rect">
              <a:avLst/>
            </a:prstGeom>
            <a:noFill/>
            <a:ln>
              <a:noFill/>
            </a:ln>
          </p:spPr>
          <p:txBody>
            <a:bodyPr spcFirstLastPara="1" wrap="square" lIns="68575" tIns="34275" rIns="68575" bIns="34275" anchor="t" anchorCtr="0">
              <a:spAutoFit/>
            </a:bodyPr>
            <a:lstStyle/>
            <a:p>
              <a:pPr algn="ctr">
                <a:buClr>
                  <a:srgbClr val="000000"/>
                </a:buClr>
                <a:buSzPts val="700"/>
                <a:buFont typeface="Calibri"/>
                <a:buNone/>
              </a:pPr>
              <a:r>
                <a:rPr lang="en" sz="700" kern="0" dirty="0">
                  <a:solidFill>
                    <a:srgbClr val="000000"/>
                  </a:solidFill>
                  <a:ea typeface="Calibri"/>
                  <a:cs typeface="Calibri"/>
                  <a:sym typeface="Calibri"/>
                </a:rPr>
                <a:t>Payment Infrastructure</a:t>
              </a:r>
              <a:endParaRPr sz="700" kern="0" dirty="0">
                <a:solidFill>
                  <a:srgbClr val="000000"/>
                </a:solidFill>
                <a:ea typeface="Calibri"/>
                <a:cs typeface="Calibri"/>
                <a:sym typeface="Calibri"/>
              </a:endParaRPr>
            </a:p>
            <a:p>
              <a:pPr algn="ctr">
                <a:buClr>
                  <a:srgbClr val="000000"/>
                </a:buClr>
                <a:buSzPts val="700"/>
                <a:buFont typeface="Calibri"/>
                <a:buNone/>
              </a:pPr>
              <a:endParaRPr sz="700" kern="0" dirty="0">
                <a:solidFill>
                  <a:srgbClr val="000000"/>
                </a:solidFill>
                <a:ea typeface="Calibri"/>
                <a:cs typeface="Calibri"/>
                <a:sym typeface="Calibri"/>
              </a:endParaRPr>
            </a:p>
            <a:p>
              <a:pPr algn="ctr">
                <a:buClr>
                  <a:srgbClr val="000000"/>
                </a:buClr>
                <a:buSzPts val="700"/>
                <a:buFont typeface="Calibri"/>
                <a:buNone/>
              </a:pPr>
              <a:r>
                <a:rPr lang="en" sz="700" b="1" kern="0" dirty="0">
                  <a:solidFill>
                    <a:srgbClr val="000000"/>
                  </a:solidFill>
                  <a:ea typeface="Calibri"/>
                  <a:cs typeface="Calibri"/>
                  <a:sym typeface="Calibri"/>
                </a:rPr>
                <a:t>Country B</a:t>
              </a:r>
              <a:endParaRPr sz="700" b="1" kern="0" dirty="0">
                <a:solidFill>
                  <a:srgbClr val="000000"/>
                </a:solidFill>
                <a:ea typeface="Calibri"/>
                <a:cs typeface="Calibri"/>
                <a:sym typeface="Calibri"/>
              </a:endParaRPr>
            </a:p>
          </p:txBody>
        </p:sp>
        <p:pic>
          <p:nvPicPr>
            <p:cNvPr id="46" name="Google Shape;836;g29414f3004d_0_403">
              <a:extLst>
                <a:ext uri="{FF2B5EF4-FFF2-40B4-BE49-F238E27FC236}">
                  <a16:creationId xmlns:a16="http://schemas.microsoft.com/office/drawing/2014/main" id="{B2832C69-F0A6-52FC-6C60-E122722025D2}"/>
                </a:ext>
              </a:extLst>
            </p:cNvPr>
            <p:cNvPicPr preferRelativeResize="0"/>
            <p:nvPr/>
          </p:nvPicPr>
          <p:blipFill rotWithShape="1">
            <a:blip r:embed="rId4">
              <a:alphaModFix/>
            </a:blip>
            <a:srcRect/>
            <a:stretch/>
          </p:blipFill>
          <p:spPr>
            <a:xfrm>
              <a:off x="7667309" y="2898292"/>
              <a:ext cx="494192" cy="506804"/>
            </a:xfrm>
            <a:prstGeom prst="rect">
              <a:avLst/>
            </a:prstGeom>
            <a:noFill/>
            <a:ln>
              <a:noFill/>
            </a:ln>
          </p:spPr>
        </p:pic>
      </p:grpSp>
      <p:sp>
        <p:nvSpPr>
          <p:cNvPr id="47" name="Google Shape;837;g29414f3004d_0_403">
            <a:extLst>
              <a:ext uri="{FF2B5EF4-FFF2-40B4-BE49-F238E27FC236}">
                <a16:creationId xmlns:a16="http://schemas.microsoft.com/office/drawing/2014/main" id="{6FA154B5-55DA-B3E9-0870-83DF3E25B105}"/>
              </a:ext>
            </a:extLst>
          </p:cNvPr>
          <p:cNvSpPr/>
          <p:nvPr/>
        </p:nvSpPr>
        <p:spPr>
          <a:xfrm>
            <a:off x="2198616" y="1890799"/>
            <a:ext cx="1550100" cy="2103300"/>
          </a:xfrm>
          <a:prstGeom prst="roundRect">
            <a:avLst>
              <a:gd name="adj" fmla="val 0"/>
            </a:avLst>
          </a:prstGeom>
          <a:noFill/>
          <a:ln w="19050" cap="flat" cmpd="sng">
            <a:solidFill>
              <a:srgbClr val="00B0F0"/>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FFFFFF"/>
              </a:buClr>
              <a:buSzPts val="1400"/>
              <a:buFont typeface="Calibri"/>
              <a:buNone/>
            </a:pPr>
            <a:r>
              <a:rPr lang="en" sz="1400" kern="0">
                <a:solidFill>
                  <a:srgbClr val="FFFFFF"/>
                </a:solidFill>
                <a:ea typeface="Calibri"/>
                <a:cs typeface="Calibri"/>
                <a:sym typeface="Calibri"/>
              </a:rPr>
              <a:t> </a:t>
            </a:r>
            <a:endParaRPr sz="1100" kern="0">
              <a:solidFill>
                <a:srgbClr val="000000"/>
              </a:solidFill>
              <a:latin typeface="Arial"/>
              <a:cs typeface="Arial"/>
              <a:sym typeface="Arial"/>
            </a:endParaRPr>
          </a:p>
        </p:txBody>
      </p:sp>
      <p:sp>
        <p:nvSpPr>
          <p:cNvPr id="48" name="Google Shape;838;g29414f3004d_0_403">
            <a:extLst>
              <a:ext uri="{FF2B5EF4-FFF2-40B4-BE49-F238E27FC236}">
                <a16:creationId xmlns:a16="http://schemas.microsoft.com/office/drawing/2014/main" id="{42B910DB-7DFF-A34D-D9F9-E7A183787341}"/>
              </a:ext>
            </a:extLst>
          </p:cNvPr>
          <p:cNvSpPr/>
          <p:nvPr/>
        </p:nvSpPr>
        <p:spPr>
          <a:xfrm>
            <a:off x="3843792" y="1895876"/>
            <a:ext cx="1421400" cy="2103300"/>
          </a:xfrm>
          <a:prstGeom prst="roundRect">
            <a:avLst>
              <a:gd name="adj" fmla="val 0"/>
            </a:avLst>
          </a:prstGeom>
          <a:noFill/>
          <a:ln w="19050" cap="flat" cmpd="sng">
            <a:solidFill>
              <a:srgbClr val="00B0F0"/>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FFFFFF"/>
              </a:buClr>
              <a:buSzPts val="1400"/>
              <a:buFont typeface="Calibri"/>
              <a:buNone/>
            </a:pPr>
            <a:r>
              <a:rPr lang="en" sz="1400" kern="0">
                <a:solidFill>
                  <a:srgbClr val="FFFFFF"/>
                </a:solidFill>
                <a:ea typeface="Calibri"/>
                <a:cs typeface="Calibri"/>
                <a:sym typeface="Calibri"/>
              </a:rPr>
              <a:t> </a:t>
            </a:r>
            <a:endParaRPr sz="1100" kern="0">
              <a:solidFill>
                <a:srgbClr val="000000"/>
              </a:solidFill>
              <a:latin typeface="Arial"/>
              <a:cs typeface="Arial"/>
              <a:sym typeface="Arial"/>
            </a:endParaRPr>
          </a:p>
        </p:txBody>
      </p:sp>
      <p:sp>
        <p:nvSpPr>
          <p:cNvPr id="49" name="Google Shape;839;g29414f3004d_0_403">
            <a:extLst>
              <a:ext uri="{FF2B5EF4-FFF2-40B4-BE49-F238E27FC236}">
                <a16:creationId xmlns:a16="http://schemas.microsoft.com/office/drawing/2014/main" id="{C9BB7928-0E66-C0FC-D9A8-3F19B9FE2949}"/>
              </a:ext>
            </a:extLst>
          </p:cNvPr>
          <p:cNvSpPr/>
          <p:nvPr/>
        </p:nvSpPr>
        <p:spPr>
          <a:xfrm>
            <a:off x="6941326" y="1883668"/>
            <a:ext cx="1518000" cy="2103300"/>
          </a:xfrm>
          <a:prstGeom prst="roundRect">
            <a:avLst>
              <a:gd name="adj" fmla="val 0"/>
            </a:avLst>
          </a:prstGeom>
          <a:noFill/>
          <a:ln w="19050" cap="flat" cmpd="sng">
            <a:solidFill>
              <a:srgbClr val="00B0F0"/>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FFFFFF"/>
              </a:buClr>
              <a:buSzPts val="1400"/>
              <a:buFont typeface="Calibri"/>
              <a:buNone/>
            </a:pPr>
            <a:r>
              <a:rPr lang="en" sz="1400" kern="0">
                <a:solidFill>
                  <a:srgbClr val="FFFFFF"/>
                </a:solidFill>
                <a:ea typeface="Calibri"/>
                <a:cs typeface="Calibri"/>
                <a:sym typeface="Calibri"/>
              </a:rPr>
              <a:t> </a:t>
            </a:r>
            <a:endParaRPr sz="1100" kern="0">
              <a:solidFill>
                <a:srgbClr val="000000"/>
              </a:solidFill>
              <a:latin typeface="Arial"/>
              <a:cs typeface="Arial"/>
              <a:sym typeface="Arial"/>
            </a:endParaRPr>
          </a:p>
        </p:txBody>
      </p:sp>
      <p:sp>
        <p:nvSpPr>
          <p:cNvPr id="50" name="Google Shape;840;g29414f3004d_0_403">
            <a:extLst>
              <a:ext uri="{FF2B5EF4-FFF2-40B4-BE49-F238E27FC236}">
                <a16:creationId xmlns:a16="http://schemas.microsoft.com/office/drawing/2014/main" id="{7254D14E-21D7-F3CD-2B05-539AC12CD623}"/>
              </a:ext>
            </a:extLst>
          </p:cNvPr>
          <p:cNvSpPr/>
          <p:nvPr/>
        </p:nvSpPr>
        <p:spPr>
          <a:xfrm>
            <a:off x="8554285" y="1881439"/>
            <a:ext cx="1518000" cy="2103300"/>
          </a:xfrm>
          <a:prstGeom prst="roundRect">
            <a:avLst>
              <a:gd name="adj" fmla="val 0"/>
            </a:avLst>
          </a:prstGeom>
          <a:noFill/>
          <a:ln w="19050" cap="flat" cmpd="sng">
            <a:solidFill>
              <a:srgbClr val="00B0F0"/>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FFFFFF"/>
              </a:buClr>
              <a:buSzPts val="1400"/>
              <a:buFont typeface="Calibri"/>
              <a:buNone/>
            </a:pPr>
            <a:r>
              <a:rPr lang="en" sz="1400" kern="0">
                <a:solidFill>
                  <a:srgbClr val="FFFFFF"/>
                </a:solidFill>
                <a:ea typeface="Calibri"/>
                <a:cs typeface="Calibri"/>
                <a:sym typeface="Calibri"/>
              </a:rPr>
              <a:t> </a:t>
            </a:r>
            <a:endParaRPr sz="1100" kern="0">
              <a:solidFill>
                <a:srgbClr val="000000"/>
              </a:solidFill>
              <a:latin typeface="Arial"/>
              <a:cs typeface="Arial"/>
              <a:sym typeface="Arial"/>
            </a:endParaRPr>
          </a:p>
        </p:txBody>
      </p:sp>
      <p:pic>
        <p:nvPicPr>
          <p:cNvPr id="51" name="Google Shape;841;g29414f3004d_0_403">
            <a:extLst>
              <a:ext uri="{FF2B5EF4-FFF2-40B4-BE49-F238E27FC236}">
                <a16:creationId xmlns:a16="http://schemas.microsoft.com/office/drawing/2014/main" id="{B926611A-284F-28A6-06F8-1D72EE9CBDCD}"/>
              </a:ext>
            </a:extLst>
          </p:cNvPr>
          <p:cNvPicPr preferRelativeResize="0"/>
          <p:nvPr/>
        </p:nvPicPr>
        <p:blipFill rotWithShape="1">
          <a:blip r:embed="rId9">
            <a:alphaModFix/>
          </a:blip>
          <a:srcRect l="11138" t="9867" r="12572" b="8446"/>
          <a:stretch/>
        </p:blipFill>
        <p:spPr>
          <a:xfrm>
            <a:off x="4355829" y="3142416"/>
            <a:ext cx="411107" cy="440210"/>
          </a:xfrm>
          <a:prstGeom prst="rect">
            <a:avLst/>
          </a:prstGeom>
          <a:noFill/>
          <a:ln>
            <a:noFill/>
          </a:ln>
        </p:spPr>
      </p:pic>
      <p:grpSp>
        <p:nvGrpSpPr>
          <p:cNvPr id="52" name="Google Shape;842;g29414f3004d_0_403">
            <a:extLst>
              <a:ext uri="{FF2B5EF4-FFF2-40B4-BE49-F238E27FC236}">
                <a16:creationId xmlns:a16="http://schemas.microsoft.com/office/drawing/2014/main" id="{C276B95E-AF3E-A1EC-7964-C3250AFC68CF}"/>
              </a:ext>
            </a:extLst>
          </p:cNvPr>
          <p:cNvGrpSpPr/>
          <p:nvPr/>
        </p:nvGrpSpPr>
        <p:grpSpPr>
          <a:xfrm>
            <a:off x="2514404" y="4429765"/>
            <a:ext cx="798820" cy="701838"/>
            <a:chOff x="11854296" y="3679779"/>
            <a:chExt cx="5486400" cy="4755000"/>
          </a:xfrm>
        </p:grpSpPr>
        <p:sp>
          <p:nvSpPr>
            <p:cNvPr id="53" name="Google Shape;843;g29414f3004d_0_403">
              <a:extLst>
                <a:ext uri="{FF2B5EF4-FFF2-40B4-BE49-F238E27FC236}">
                  <a16:creationId xmlns:a16="http://schemas.microsoft.com/office/drawing/2014/main" id="{C7B871B9-AEAD-FCDD-B316-C3D797C62E29}"/>
                </a:ext>
              </a:extLst>
            </p:cNvPr>
            <p:cNvSpPr/>
            <p:nvPr/>
          </p:nvSpPr>
          <p:spPr>
            <a:xfrm>
              <a:off x="11854296" y="3679779"/>
              <a:ext cx="5486400" cy="4755000"/>
            </a:xfrm>
            <a:prstGeom prst="hexagon">
              <a:avLst>
                <a:gd name="adj" fmla="val 25000"/>
                <a:gd name="vf" fmla="val 115470"/>
              </a:avLst>
            </a:prstGeom>
            <a:noFill/>
            <a:ln w="76200" cap="flat" cmpd="sng">
              <a:solidFill>
                <a:srgbClr val="058DC7"/>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800" b="0" i="0" u="none" strike="noStrike" kern="0" cap="none" spc="0" normalizeH="0" baseline="0" noProof="0">
                <a:ln>
                  <a:noFill/>
                </a:ln>
                <a:solidFill>
                  <a:srgbClr val="FFFFFF"/>
                </a:solidFill>
                <a:effectLst/>
                <a:uLnTx/>
                <a:uFillTx/>
                <a:ea typeface="Calibri"/>
                <a:cs typeface="Calibri"/>
                <a:sym typeface="Calibri"/>
              </a:endParaRPr>
            </a:p>
          </p:txBody>
        </p:sp>
        <p:pic>
          <p:nvPicPr>
            <p:cNvPr id="54" name="Google Shape;844;g29414f3004d_0_403">
              <a:extLst>
                <a:ext uri="{FF2B5EF4-FFF2-40B4-BE49-F238E27FC236}">
                  <a16:creationId xmlns:a16="http://schemas.microsoft.com/office/drawing/2014/main" id="{79C7820A-3C66-564D-5056-D48CBA160EDB}"/>
                </a:ext>
              </a:extLst>
            </p:cNvPr>
            <p:cNvPicPr preferRelativeResize="0"/>
            <p:nvPr/>
          </p:nvPicPr>
          <p:blipFill rotWithShape="1">
            <a:blip r:embed="rId10">
              <a:alphaModFix/>
            </a:blip>
            <a:srcRect/>
            <a:stretch/>
          </p:blipFill>
          <p:spPr>
            <a:xfrm>
              <a:off x="12526220" y="5397862"/>
              <a:ext cx="4142552" cy="1318710"/>
            </a:xfrm>
            <a:prstGeom prst="rect">
              <a:avLst/>
            </a:prstGeom>
            <a:noFill/>
            <a:ln>
              <a:noFill/>
            </a:ln>
          </p:spPr>
        </p:pic>
      </p:grpSp>
      <p:sp>
        <p:nvSpPr>
          <p:cNvPr id="55" name="Google Shape;845;g29414f3004d_0_403">
            <a:extLst>
              <a:ext uri="{FF2B5EF4-FFF2-40B4-BE49-F238E27FC236}">
                <a16:creationId xmlns:a16="http://schemas.microsoft.com/office/drawing/2014/main" id="{32170657-1C9B-4726-E74A-F9E48ECC1798}"/>
              </a:ext>
            </a:extLst>
          </p:cNvPr>
          <p:cNvSpPr/>
          <p:nvPr/>
        </p:nvSpPr>
        <p:spPr>
          <a:xfrm>
            <a:off x="8866511" y="4409584"/>
            <a:ext cx="873600" cy="760800"/>
          </a:xfrm>
          <a:prstGeom prst="hexagon">
            <a:avLst>
              <a:gd name="adj" fmla="val 25000"/>
              <a:gd name="vf" fmla="val 115470"/>
            </a:avLst>
          </a:prstGeom>
          <a:noFill/>
          <a:ln w="76200" cap="flat" cmpd="sng">
            <a:solidFill>
              <a:srgbClr val="058DC7"/>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800" b="0" i="0" u="none" strike="noStrike" kern="0" cap="none" spc="0" normalizeH="0" baseline="0" noProof="0">
              <a:ln>
                <a:noFill/>
              </a:ln>
              <a:solidFill>
                <a:srgbClr val="FFFFFF"/>
              </a:solidFill>
              <a:effectLst/>
              <a:uLnTx/>
              <a:uFillTx/>
              <a:ea typeface="Calibri"/>
              <a:cs typeface="Calibri"/>
              <a:sym typeface="Calibri"/>
            </a:endParaRPr>
          </a:p>
        </p:txBody>
      </p:sp>
      <p:sp>
        <p:nvSpPr>
          <p:cNvPr id="56" name="Google Shape;846;g29414f3004d_0_403">
            <a:extLst>
              <a:ext uri="{FF2B5EF4-FFF2-40B4-BE49-F238E27FC236}">
                <a16:creationId xmlns:a16="http://schemas.microsoft.com/office/drawing/2014/main" id="{E54838D6-DD1E-44B2-31F0-905474529FDF}"/>
              </a:ext>
            </a:extLst>
          </p:cNvPr>
          <p:cNvSpPr txBox="1"/>
          <p:nvPr/>
        </p:nvSpPr>
        <p:spPr>
          <a:xfrm>
            <a:off x="8939934" y="4640166"/>
            <a:ext cx="726900" cy="346200"/>
          </a:xfrm>
          <a:prstGeom prst="rect">
            <a:avLst/>
          </a:prstGeom>
          <a:noFill/>
          <a:ln>
            <a:noFill/>
          </a:ln>
        </p:spPr>
        <p:txBody>
          <a:bodyPr spcFirstLastPara="1" wrap="square" lIns="68575" tIns="34275" rIns="68575" bIns="34275" anchor="t" anchorCtr="0">
            <a:spAutoFit/>
          </a:bodyPr>
          <a:lstStyle/>
          <a:p>
            <a:pPr algn="ctr">
              <a:buClr>
                <a:srgbClr val="000000"/>
              </a:buClr>
              <a:buSzPts val="900"/>
              <a:buFont typeface="Calibri"/>
              <a:buNone/>
            </a:pPr>
            <a:r>
              <a:rPr lang="en" sz="900" b="1" kern="0">
                <a:solidFill>
                  <a:srgbClr val="000000"/>
                </a:solidFill>
                <a:ea typeface="Calibri"/>
                <a:cs typeface="Calibri"/>
                <a:sym typeface="Calibri"/>
              </a:rPr>
              <a:t>FX</a:t>
            </a:r>
            <a:endParaRPr sz="1100" kern="0">
              <a:solidFill>
                <a:srgbClr val="000000"/>
              </a:solidFill>
              <a:latin typeface="Arial"/>
              <a:cs typeface="Arial"/>
              <a:sym typeface="Arial"/>
            </a:endParaRPr>
          </a:p>
          <a:p>
            <a:pPr algn="ctr">
              <a:buClr>
                <a:srgbClr val="000000"/>
              </a:buClr>
              <a:buSzPts val="900"/>
              <a:buFont typeface="Calibri"/>
              <a:buNone/>
            </a:pPr>
            <a:r>
              <a:rPr lang="en" sz="900" b="1" kern="0">
                <a:solidFill>
                  <a:srgbClr val="000000"/>
                </a:solidFill>
                <a:ea typeface="Calibri"/>
                <a:cs typeface="Calibri"/>
                <a:sym typeface="Calibri"/>
              </a:rPr>
              <a:t>Engine</a:t>
            </a:r>
            <a:endParaRPr sz="900" b="1" kern="0">
              <a:solidFill>
                <a:srgbClr val="000000"/>
              </a:solidFill>
              <a:ea typeface="Calibri"/>
              <a:cs typeface="Calibri"/>
              <a:sym typeface="Calibri"/>
            </a:endParaRPr>
          </a:p>
        </p:txBody>
      </p:sp>
      <p:sp>
        <p:nvSpPr>
          <p:cNvPr id="57" name="Google Shape;847;g29414f3004d_0_403">
            <a:extLst>
              <a:ext uri="{FF2B5EF4-FFF2-40B4-BE49-F238E27FC236}">
                <a16:creationId xmlns:a16="http://schemas.microsoft.com/office/drawing/2014/main" id="{0671F6FF-35C1-0E79-C456-2718172E3C89}"/>
              </a:ext>
            </a:extLst>
          </p:cNvPr>
          <p:cNvSpPr/>
          <p:nvPr/>
        </p:nvSpPr>
        <p:spPr>
          <a:xfrm>
            <a:off x="7399060" y="4409466"/>
            <a:ext cx="873600" cy="760800"/>
          </a:xfrm>
          <a:prstGeom prst="hexagon">
            <a:avLst>
              <a:gd name="adj" fmla="val 25000"/>
              <a:gd name="vf" fmla="val 115470"/>
            </a:avLst>
          </a:prstGeom>
          <a:noFill/>
          <a:ln w="76200" cap="flat" cmpd="sng">
            <a:solidFill>
              <a:srgbClr val="058DC7"/>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800" b="0" i="0" u="none" strike="noStrike" kern="0" cap="none" spc="0" normalizeH="0" baseline="0" noProof="0">
              <a:ln>
                <a:noFill/>
              </a:ln>
              <a:solidFill>
                <a:srgbClr val="FFFFFF"/>
              </a:solidFill>
              <a:effectLst/>
              <a:uLnTx/>
              <a:uFillTx/>
              <a:ea typeface="Calibri"/>
              <a:cs typeface="Calibri"/>
              <a:sym typeface="Calibri"/>
            </a:endParaRPr>
          </a:p>
        </p:txBody>
      </p:sp>
      <p:sp>
        <p:nvSpPr>
          <p:cNvPr id="58" name="Google Shape;848;g29414f3004d_0_403">
            <a:extLst>
              <a:ext uri="{FF2B5EF4-FFF2-40B4-BE49-F238E27FC236}">
                <a16:creationId xmlns:a16="http://schemas.microsoft.com/office/drawing/2014/main" id="{3752E194-8C03-5E25-59D6-52A88B6CD48E}"/>
              </a:ext>
            </a:extLst>
          </p:cNvPr>
          <p:cNvSpPr txBox="1"/>
          <p:nvPr/>
        </p:nvSpPr>
        <p:spPr>
          <a:xfrm>
            <a:off x="4347346" y="4593191"/>
            <a:ext cx="726900" cy="346200"/>
          </a:xfrm>
          <a:prstGeom prst="rect">
            <a:avLst/>
          </a:prstGeom>
          <a:noFill/>
          <a:ln>
            <a:noFill/>
          </a:ln>
        </p:spPr>
        <p:txBody>
          <a:bodyPr spcFirstLastPara="1" wrap="square" lIns="68575" tIns="34275" rIns="68575" bIns="34275" anchor="t" anchorCtr="0">
            <a:spAutoFit/>
          </a:bodyPr>
          <a:lstStyle/>
          <a:p>
            <a:pPr algn="ctr">
              <a:buClr>
                <a:srgbClr val="000000"/>
              </a:buClr>
              <a:buSzPts val="900"/>
              <a:buFont typeface="Calibri"/>
              <a:buNone/>
            </a:pPr>
            <a:r>
              <a:rPr lang="en" sz="900" b="1" kern="0">
                <a:solidFill>
                  <a:srgbClr val="000000"/>
                </a:solidFill>
                <a:ea typeface="Calibri"/>
                <a:cs typeface="Calibri"/>
                <a:sym typeface="Calibri"/>
              </a:rPr>
              <a:t>Merchant Registry </a:t>
            </a:r>
            <a:endParaRPr sz="900" b="1" kern="0">
              <a:solidFill>
                <a:srgbClr val="000000"/>
              </a:solidFill>
              <a:ea typeface="Calibri"/>
              <a:cs typeface="Calibri"/>
              <a:sym typeface="Calibri"/>
            </a:endParaRPr>
          </a:p>
        </p:txBody>
      </p:sp>
      <p:sp>
        <p:nvSpPr>
          <p:cNvPr id="59" name="Google Shape;849;g29414f3004d_0_403">
            <a:extLst>
              <a:ext uri="{FF2B5EF4-FFF2-40B4-BE49-F238E27FC236}">
                <a16:creationId xmlns:a16="http://schemas.microsoft.com/office/drawing/2014/main" id="{44522F4B-2E2E-7562-0F24-FA09F16E6AFF}"/>
              </a:ext>
            </a:extLst>
          </p:cNvPr>
          <p:cNvSpPr/>
          <p:nvPr/>
        </p:nvSpPr>
        <p:spPr>
          <a:xfrm>
            <a:off x="4256413" y="4390810"/>
            <a:ext cx="873600" cy="760800"/>
          </a:xfrm>
          <a:prstGeom prst="hexagon">
            <a:avLst>
              <a:gd name="adj" fmla="val 25000"/>
              <a:gd name="vf" fmla="val 115470"/>
            </a:avLst>
          </a:prstGeom>
          <a:noFill/>
          <a:ln w="76200" cap="flat" cmpd="sng">
            <a:solidFill>
              <a:srgbClr val="058DC7"/>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800" b="0" i="0" u="none" strike="noStrike" kern="0" cap="none" spc="0" normalizeH="0" baseline="0" noProof="0">
              <a:ln>
                <a:noFill/>
              </a:ln>
              <a:solidFill>
                <a:srgbClr val="FFFFFF"/>
              </a:solidFill>
              <a:effectLst/>
              <a:uLnTx/>
              <a:uFillTx/>
              <a:ea typeface="Calibri"/>
              <a:cs typeface="Calibri"/>
              <a:sym typeface="Calibri"/>
            </a:endParaRPr>
          </a:p>
        </p:txBody>
      </p:sp>
      <p:sp>
        <p:nvSpPr>
          <p:cNvPr id="60" name="Google Shape;850;g29414f3004d_0_403">
            <a:extLst>
              <a:ext uri="{FF2B5EF4-FFF2-40B4-BE49-F238E27FC236}">
                <a16:creationId xmlns:a16="http://schemas.microsoft.com/office/drawing/2014/main" id="{7430E99D-D5B3-26FC-6329-264BAA1B167B}"/>
              </a:ext>
            </a:extLst>
          </p:cNvPr>
          <p:cNvSpPr txBox="1"/>
          <p:nvPr/>
        </p:nvSpPr>
        <p:spPr>
          <a:xfrm>
            <a:off x="7471268" y="4566994"/>
            <a:ext cx="726900" cy="484800"/>
          </a:xfrm>
          <a:prstGeom prst="rect">
            <a:avLst/>
          </a:prstGeom>
          <a:noFill/>
          <a:ln>
            <a:noFill/>
          </a:ln>
        </p:spPr>
        <p:txBody>
          <a:bodyPr spcFirstLastPara="1" wrap="square" lIns="68575" tIns="34275" rIns="68575" bIns="34275" anchor="t" anchorCtr="0">
            <a:spAutoFit/>
          </a:bodyPr>
          <a:lstStyle/>
          <a:p>
            <a:pPr algn="ctr">
              <a:buClr>
                <a:srgbClr val="000000"/>
              </a:buClr>
              <a:buSzPts val="900"/>
              <a:buFont typeface="Calibri"/>
              <a:buNone/>
            </a:pPr>
            <a:r>
              <a:rPr lang="en" sz="900" b="1" kern="0">
                <a:solidFill>
                  <a:srgbClr val="000000"/>
                </a:solidFill>
                <a:ea typeface="Calibri"/>
                <a:cs typeface="Calibri"/>
                <a:sym typeface="Calibri"/>
              </a:rPr>
              <a:t>Cross Network Provider</a:t>
            </a:r>
            <a:endParaRPr sz="900" b="1" kern="0">
              <a:solidFill>
                <a:srgbClr val="000000"/>
              </a:solidFill>
              <a:ea typeface="Calibri"/>
              <a:cs typeface="Calibri"/>
              <a:sym typeface="Calibri"/>
            </a:endParaRPr>
          </a:p>
        </p:txBody>
      </p:sp>
      <p:cxnSp>
        <p:nvCxnSpPr>
          <p:cNvPr id="61" name="Google Shape;851;g29414f3004d_0_403">
            <a:extLst>
              <a:ext uri="{FF2B5EF4-FFF2-40B4-BE49-F238E27FC236}">
                <a16:creationId xmlns:a16="http://schemas.microsoft.com/office/drawing/2014/main" id="{E3B49A95-4908-7991-E1D7-B7172945F2AB}"/>
              </a:ext>
            </a:extLst>
          </p:cNvPr>
          <p:cNvCxnSpPr/>
          <p:nvPr/>
        </p:nvCxnSpPr>
        <p:spPr>
          <a:xfrm rot="10800000">
            <a:off x="2906328" y="4061606"/>
            <a:ext cx="0" cy="293400"/>
          </a:xfrm>
          <a:prstGeom prst="straightConnector1">
            <a:avLst/>
          </a:prstGeom>
          <a:noFill/>
          <a:ln w="9525" cap="flat" cmpd="sng">
            <a:solidFill>
              <a:srgbClr val="058DC7"/>
            </a:solidFill>
            <a:prstDash val="solid"/>
            <a:miter lim="800000"/>
            <a:headEnd type="none" w="sm" len="sm"/>
            <a:tailEnd type="triangle" w="med" len="med"/>
          </a:ln>
        </p:spPr>
      </p:cxnSp>
      <p:cxnSp>
        <p:nvCxnSpPr>
          <p:cNvPr id="62" name="Google Shape;852;g29414f3004d_0_403">
            <a:extLst>
              <a:ext uri="{FF2B5EF4-FFF2-40B4-BE49-F238E27FC236}">
                <a16:creationId xmlns:a16="http://schemas.microsoft.com/office/drawing/2014/main" id="{DF800221-0FC5-1B75-0B9D-14CF06C3EAD8}"/>
              </a:ext>
            </a:extLst>
          </p:cNvPr>
          <p:cNvCxnSpPr/>
          <p:nvPr/>
        </p:nvCxnSpPr>
        <p:spPr>
          <a:xfrm rot="10800000">
            <a:off x="4675692" y="4061606"/>
            <a:ext cx="0" cy="293400"/>
          </a:xfrm>
          <a:prstGeom prst="straightConnector1">
            <a:avLst/>
          </a:prstGeom>
          <a:noFill/>
          <a:ln w="9525" cap="flat" cmpd="sng">
            <a:solidFill>
              <a:srgbClr val="058DC7"/>
            </a:solidFill>
            <a:prstDash val="solid"/>
            <a:miter lim="800000"/>
            <a:headEnd type="none" w="sm" len="sm"/>
            <a:tailEnd type="triangle" w="med" len="med"/>
          </a:ln>
        </p:spPr>
      </p:cxnSp>
      <p:cxnSp>
        <p:nvCxnSpPr>
          <p:cNvPr id="63" name="Google Shape;853;g29414f3004d_0_403">
            <a:extLst>
              <a:ext uri="{FF2B5EF4-FFF2-40B4-BE49-F238E27FC236}">
                <a16:creationId xmlns:a16="http://schemas.microsoft.com/office/drawing/2014/main" id="{37EE491D-049F-12B8-B200-5F7B91EDF2E8}"/>
              </a:ext>
            </a:extLst>
          </p:cNvPr>
          <p:cNvCxnSpPr/>
          <p:nvPr/>
        </p:nvCxnSpPr>
        <p:spPr>
          <a:xfrm rot="10800000">
            <a:off x="7834272" y="4061606"/>
            <a:ext cx="0" cy="293400"/>
          </a:xfrm>
          <a:prstGeom prst="straightConnector1">
            <a:avLst/>
          </a:prstGeom>
          <a:noFill/>
          <a:ln w="9525" cap="flat" cmpd="sng">
            <a:solidFill>
              <a:srgbClr val="058DC7"/>
            </a:solidFill>
            <a:prstDash val="solid"/>
            <a:miter lim="800000"/>
            <a:headEnd type="none" w="sm" len="sm"/>
            <a:tailEnd type="triangle" w="med" len="med"/>
          </a:ln>
        </p:spPr>
      </p:cxnSp>
      <p:cxnSp>
        <p:nvCxnSpPr>
          <p:cNvPr id="64" name="Google Shape;854;g29414f3004d_0_403">
            <a:extLst>
              <a:ext uri="{FF2B5EF4-FFF2-40B4-BE49-F238E27FC236}">
                <a16:creationId xmlns:a16="http://schemas.microsoft.com/office/drawing/2014/main" id="{8C9432B2-0EAE-5C4E-A5D2-B0FA46CFED91}"/>
              </a:ext>
            </a:extLst>
          </p:cNvPr>
          <p:cNvCxnSpPr/>
          <p:nvPr/>
        </p:nvCxnSpPr>
        <p:spPr>
          <a:xfrm rot="10800000">
            <a:off x="9314742" y="4054462"/>
            <a:ext cx="0" cy="293400"/>
          </a:xfrm>
          <a:prstGeom prst="straightConnector1">
            <a:avLst/>
          </a:prstGeom>
          <a:noFill/>
          <a:ln w="9525" cap="flat" cmpd="sng">
            <a:solidFill>
              <a:srgbClr val="058DC7"/>
            </a:solidFill>
            <a:prstDash val="solid"/>
            <a:miter lim="800000"/>
            <a:headEnd type="none" w="sm" len="sm"/>
            <a:tailEnd type="triangle" w="med" len="med"/>
          </a:ln>
        </p:spPr>
      </p:cxnSp>
      <p:sp>
        <p:nvSpPr>
          <p:cNvPr id="65" name="Google Shape;855;g29414f3004d_0_403">
            <a:extLst>
              <a:ext uri="{FF2B5EF4-FFF2-40B4-BE49-F238E27FC236}">
                <a16:creationId xmlns:a16="http://schemas.microsoft.com/office/drawing/2014/main" id="{BA02AC6C-7525-2708-A5A0-D871EBB0A4AC}"/>
              </a:ext>
            </a:extLst>
          </p:cNvPr>
          <p:cNvSpPr txBox="1"/>
          <p:nvPr/>
        </p:nvSpPr>
        <p:spPr>
          <a:xfrm>
            <a:off x="2720922" y="3779063"/>
            <a:ext cx="693000" cy="177000"/>
          </a:xfrm>
          <a:prstGeom prst="rect">
            <a:avLst/>
          </a:prstGeom>
          <a:noFill/>
          <a:ln>
            <a:noFill/>
          </a:ln>
        </p:spPr>
        <p:txBody>
          <a:bodyPr spcFirstLastPara="1" wrap="square" lIns="68575" tIns="34275" rIns="68575" bIns="34275" anchor="t" anchorCtr="0">
            <a:spAutoFit/>
          </a:bodyPr>
          <a:lstStyle/>
          <a:p>
            <a:pPr algn="ctr">
              <a:buClr>
                <a:srgbClr val="000000"/>
              </a:buClr>
              <a:buSzPts val="700"/>
              <a:buFont typeface="Calibri"/>
              <a:buNone/>
            </a:pPr>
            <a:r>
              <a:rPr lang="en" sz="700" b="1" kern="0">
                <a:solidFill>
                  <a:srgbClr val="000000"/>
                </a:solidFill>
                <a:ea typeface="Calibri"/>
                <a:cs typeface="Calibri"/>
                <a:sym typeface="Calibri"/>
              </a:rPr>
              <a:t>Country A</a:t>
            </a:r>
            <a:endParaRPr sz="700" b="1" kern="0">
              <a:solidFill>
                <a:srgbClr val="000000"/>
              </a:solidFill>
              <a:ea typeface="Calibri"/>
              <a:cs typeface="Calibri"/>
              <a:sym typeface="Calibri"/>
            </a:endParaRPr>
          </a:p>
        </p:txBody>
      </p:sp>
      <p:grpSp>
        <p:nvGrpSpPr>
          <p:cNvPr id="66" name="Google Shape;860;g29414f3004d_0_403">
            <a:extLst>
              <a:ext uri="{FF2B5EF4-FFF2-40B4-BE49-F238E27FC236}">
                <a16:creationId xmlns:a16="http://schemas.microsoft.com/office/drawing/2014/main" id="{48D1187B-AD6C-A06F-4318-F0E3772982A0}"/>
              </a:ext>
            </a:extLst>
          </p:cNvPr>
          <p:cNvGrpSpPr/>
          <p:nvPr/>
        </p:nvGrpSpPr>
        <p:grpSpPr>
          <a:xfrm>
            <a:off x="8880798" y="3272860"/>
            <a:ext cx="762794" cy="241083"/>
            <a:chOff x="6762434" y="3873401"/>
            <a:chExt cx="1017059" cy="321444"/>
          </a:xfrm>
        </p:grpSpPr>
        <p:pic>
          <p:nvPicPr>
            <p:cNvPr id="67" name="Google Shape;861;g29414f3004d_0_403" descr="Dollar">
              <a:extLst>
                <a:ext uri="{FF2B5EF4-FFF2-40B4-BE49-F238E27FC236}">
                  <a16:creationId xmlns:a16="http://schemas.microsoft.com/office/drawing/2014/main" id="{FC3A5FAA-5DD9-4438-C100-5F2CBB4D6DE7}"/>
                </a:ext>
              </a:extLst>
            </p:cNvPr>
            <p:cNvPicPr preferRelativeResize="0"/>
            <p:nvPr/>
          </p:nvPicPr>
          <p:blipFill rotWithShape="1">
            <a:blip r:embed="rId11">
              <a:alphaModFix/>
            </a:blip>
            <a:srcRect/>
            <a:stretch/>
          </p:blipFill>
          <p:spPr>
            <a:xfrm>
              <a:off x="7484905" y="3906759"/>
              <a:ext cx="274320" cy="274320"/>
            </a:xfrm>
            <a:prstGeom prst="rect">
              <a:avLst/>
            </a:prstGeom>
            <a:noFill/>
            <a:ln>
              <a:noFill/>
            </a:ln>
          </p:spPr>
        </p:pic>
        <p:pic>
          <p:nvPicPr>
            <p:cNvPr id="68" name="Google Shape;862;g29414f3004d_0_403" descr="Euro">
              <a:extLst>
                <a:ext uri="{FF2B5EF4-FFF2-40B4-BE49-F238E27FC236}">
                  <a16:creationId xmlns:a16="http://schemas.microsoft.com/office/drawing/2014/main" id="{96F820B4-9AA7-35B7-AA4E-0FF273E1944C}"/>
                </a:ext>
              </a:extLst>
            </p:cNvPr>
            <p:cNvPicPr preferRelativeResize="0"/>
            <p:nvPr/>
          </p:nvPicPr>
          <p:blipFill rotWithShape="1">
            <a:blip r:embed="rId12">
              <a:alphaModFix/>
            </a:blip>
            <a:srcRect/>
            <a:stretch/>
          </p:blipFill>
          <p:spPr>
            <a:xfrm>
              <a:off x="6762434" y="3904488"/>
              <a:ext cx="274320" cy="274320"/>
            </a:xfrm>
            <a:prstGeom prst="rect">
              <a:avLst/>
            </a:prstGeom>
            <a:noFill/>
            <a:ln>
              <a:noFill/>
            </a:ln>
          </p:spPr>
        </p:pic>
        <p:sp>
          <p:nvSpPr>
            <p:cNvPr id="69" name="Google Shape;863;g29414f3004d_0_403">
              <a:extLst>
                <a:ext uri="{FF2B5EF4-FFF2-40B4-BE49-F238E27FC236}">
                  <a16:creationId xmlns:a16="http://schemas.microsoft.com/office/drawing/2014/main" id="{6F91BE19-2E96-E449-C136-AB9F31182797}"/>
                </a:ext>
              </a:extLst>
            </p:cNvPr>
            <p:cNvSpPr/>
            <p:nvPr/>
          </p:nvSpPr>
          <p:spPr>
            <a:xfrm>
              <a:off x="6762434" y="3873401"/>
              <a:ext cx="315000" cy="320100"/>
            </a:xfrm>
            <a:prstGeom prst="ellipse">
              <a:avLst/>
            </a:prstGeom>
            <a:noFill/>
            <a:ln w="28575" cap="flat" cmpd="sng">
              <a:solidFill>
                <a:srgbClr val="2F549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ea typeface="Calibri"/>
                <a:cs typeface="Calibri"/>
                <a:sym typeface="Calibri"/>
              </a:endParaRPr>
            </a:p>
          </p:txBody>
        </p:sp>
        <p:sp>
          <p:nvSpPr>
            <p:cNvPr id="70" name="Google Shape;864;g29414f3004d_0_403">
              <a:extLst>
                <a:ext uri="{FF2B5EF4-FFF2-40B4-BE49-F238E27FC236}">
                  <a16:creationId xmlns:a16="http://schemas.microsoft.com/office/drawing/2014/main" id="{669D5B9B-ACC7-A8CB-ACFA-62666CFF781B}"/>
                </a:ext>
              </a:extLst>
            </p:cNvPr>
            <p:cNvSpPr/>
            <p:nvPr/>
          </p:nvSpPr>
          <p:spPr>
            <a:xfrm>
              <a:off x="7464493" y="3874745"/>
              <a:ext cx="315000" cy="320100"/>
            </a:xfrm>
            <a:prstGeom prst="ellipse">
              <a:avLst/>
            </a:prstGeom>
            <a:noFill/>
            <a:ln w="28575" cap="flat" cmpd="sng">
              <a:solidFill>
                <a:srgbClr val="2F549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FFFFFF"/>
                </a:solidFill>
                <a:effectLst/>
                <a:uLnTx/>
                <a:uFillTx/>
                <a:ea typeface="Calibri"/>
                <a:cs typeface="Calibri"/>
                <a:sym typeface="Calibri"/>
              </a:endParaRPr>
            </a:p>
          </p:txBody>
        </p:sp>
        <p:grpSp>
          <p:nvGrpSpPr>
            <p:cNvPr id="71" name="Google Shape;865;g29414f3004d_0_403">
              <a:extLst>
                <a:ext uri="{FF2B5EF4-FFF2-40B4-BE49-F238E27FC236}">
                  <a16:creationId xmlns:a16="http://schemas.microsoft.com/office/drawing/2014/main" id="{53F84614-3404-F004-507E-7AEBDF1F90A2}"/>
                </a:ext>
              </a:extLst>
            </p:cNvPr>
            <p:cNvGrpSpPr/>
            <p:nvPr/>
          </p:nvGrpSpPr>
          <p:grpSpPr>
            <a:xfrm>
              <a:off x="7131341" y="3990646"/>
              <a:ext cx="278677" cy="101546"/>
              <a:chOff x="7260059" y="4699033"/>
              <a:chExt cx="558806" cy="205976"/>
            </a:xfrm>
          </p:grpSpPr>
          <p:cxnSp>
            <p:nvCxnSpPr>
              <p:cNvPr id="72" name="Google Shape;866;g29414f3004d_0_403">
                <a:extLst>
                  <a:ext uri="{FF2B5EF4-FFF2-40B4-BE49-F238E27FC236}">
                    <a16:creationId xmlns:a16="http://schemas.microsoft.com/office/drawing/2014/main" id="{2497ABFD-6748-D10E-3FC6-9B406B18E1D0}"/>
                  </a:ext>
                </a:extLst>
              </p:cNvPr>
              <p:cNvCxnSpPr/>
              <p:nvPr/>
            </p:nvCxnSpPr>
            <p:spPr>
              <a:xfrm>
                <a:off x="7260059" y="4699033"/>
                <a:ext cx="480300" cy="0"/>
              </a:xfrm>
              <a:prstGeom prst="straightConnector1">
                <a:avLst/>
              </a:prstGeom>
              <a:noFill/>
              <a:ln w="19050" cap="flat" cmpd="sng">
                <a:solidFill>
                  <a:srgbClr val="000000"/>
                </a:solidFill>
                <a:prstDash val="solid"/>
                <a:miter lim="800000"/>
                <a:headEnd type="none" w="sm" len="sm"/>
                <a:tailEnd type="triangle" w="med" len="med"/>
              </a:ln>
            </p:spPr>
          </p:cxnSp>
          <p:cxnSp>
            <p:nvCxnSpPr>
              <p:cNvPr id="73" name="Google Shape;867;g29414f3004d_0_403">
                <a:extLst>
                  <a:ext uri="{FF2B5EF4-FFF2-40B4-BE49-F238E27FC236}">
                    <a16:creationId xmlns:a16="http://schemas.microsoft.com/office/drawing/2014/main" id="{F3D79DC3-6A3F-B94A-C99C-39AD9205CEC9}"/>
                  </a:ext>
                </a:extLst>
              </p:cNvPr>
              <p:cNvCxnSpPr/>
              <p:nvPr/>
            </p:nvCxnSpPr>
            <p:spPr>
              <a:xfrm rot="10800000">
                <a:off x="7298665" y="4905009"/>
                <a:ext cx="520200" cy="0"/>
              </a:xfrm>
              <a:prstGeom prst="straightConnector1">
                <a:avLst/>
              </a:prstGeom>
              <a:noFill/>
              <a:ln w="19050" cap="flat" cmpd="sng">
                <a:solidFill>
                  <a:srgbClr val="000000"/>
                </a:solidFill>
                <a:prstDash val="solid"/>
                <a:miter lim="800000"/>
                <a:headEnd type="none" w="sm" len="sm"/>
                <a:tailEnd type="triangle" w="med" len="med"/>
              </a:ln>
            </p:spPr>
          </p:cxnSp>
        </p:grpSp>
      </p:grpSp>
      <p:sp>
        <p:nvSpPr>
          <p:cNvPr id="74" name="Google Shape;869;g29414f3004d_0_403">
            <a:extLst>
              <a:ext uri="{FF2B5EF4-FFF2-40B4-BE49-F238E27FC236}">
                <a16:creationId xmlns:a16="http://schemas.microsoft.com/office/drawing/2014/main" id="{C9403586-EA6C-BDA5-361A-D3D49D2135CB}"/>
              </a:ext>
            </a:extLst>
          </p:cNvPr>
          <p:cNvSpPr/>
          <p:nvPr/>
        </p:nvSpPr>
        <p:spPr>
          <a:xfrm>
            <a:off x="8776318" y="3165533"/>
            <a:ext cx="1039200" cy="578700"/>
          </a:xfrm>
          <a:prstGeom prst="roundRect">
            <a:avLst>
              <a:gd name="adj" fmla="val 0"/>
            </a:avLst>
          </a:prstGeom>
          <a:noFill/>
          <a:ln w="19050" cap="flat" cmpd="sng">
            <a:solidFill>
              <a:srgbClr val="00B0F0"/>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FFFFFF"/>
              </a:buClr>
              <a:buSzPts val="1400"/>
              <a:buFont typeface="Calibri"/>
              <a:buNone/>
            </a:pPr>
            <a:r>
              <a:rPr lang="en" sz="1400" kern="0">
                <a:solidFill>
                  <a:srgbClr val="FFFFFF"/>
                </a:solidFill>
                <a:ea typeface="Calibri"/>
                <a:cs typeface="Calibri"/>
                <a:sym typeface="Calibri"/>
              </a:rPr>
              <a:t> </a:t>
            </a:r>
            <a:endParaRPr sz="1100" kern="0">
              <a:solidFill>
                <a:srgbClr val="000000"/>
              </a:solidFill>
              <a:latin typeface="Arial"/>
              <a:cs typeface="Arial"/>
              <a:sym typeface="Arial"/>
            </a:endParaRPr>
          </a:p>
        </p:txBody>
      </p:sp>
      <p:sp>
        <p:nvSpPr>
          <p:cNvPr id="75" name="Google Shape;875;g29414f3004d_0_403">
            <a:extLst>
              <a:ext uri="{FF2B5EF4-FFF2-40B4-BE49-F238E27FC236}">
                <a16:creationId xmlns:a16="http://schemas.microsoft.com/office/drawing/2014/main" id="{27086E87-9CAA-09EB-9658-6F57CED5B1F9}"/>
              </a:ext>
            </a:extLst>
          </p:cNvPr>
          <p:cNvSpPr/>
          <p:nvPr/>
        </p:nvSpPr>
        <p:spPr>
          <a:xfrm>
            <a:off x="5363832" y="1480306"/>
            <a:ext cx="1512300" cy="378000"/>
          </a:xfrm>
          <a:prstGeom prst="roundRect">
            <a:avLst>
              <a:gd name="adj" fmla="val 0"/>
            </a:avLst>
          </a:prstGeom>
          <a:solidFill>
            <a:srgbClr val="00B0F0"/>
          </a:solidFill>
          <a:ln>
            <a:noFill/>
          </a:ln>
        </p:spPr>
        <p:txBody>
          <a:bodyPr spcFirstLastPara="1" wrap="square" lIns="68575" tIns="34275" rIns="68575" bIns="34275" anchor="ctr" anchorCtr="0">
            <a:noAutofit/>
          </a:bodyPr>
          <a:lstStyle/>
          <a:p>
            <a:pPr algn="ctr">
              <a:buClr>
                <a:srgbClr val="FFFFFF"/>
              </a:buClr>
              <a:buSzPts val="1200"/>
              <a:buFont typeface="Calibri"/>
              <a:buNone/>
            </a:pPr>
            <a:r>
              <a:rPr lang="en" sz="1200" kern="0">
                <a:solidFill>
                  <a:srgbClr val="FFFFFF"/>
                </a:solidFill>
                <a:ea typeface="Calibri"/>
                <a:cs typeface="Calibri"/>
                <a:sym typeface="Calibri"/>
              </a:rPr>
              <a:t>DFSPs Onboarding</a:t>
            </a:r>
            <a:endParaRPr sz="1200" kern="0">
              <a:solidFill>
                <a:srgbClr val="FFFFFF"/>
              </a:solidFill>
              <a:ea typeface="Calibri"/>
              <a:cs typeface="Calibri"/>
              <a:sym typeface="Calibri"/>
            </a:endParaRPr>
          </a:p>
          <a:p>
            <a:pPr algn="ctr">
              <a:buClr>
                <a:srgbClr val="FFFFFF"/>
              </a:buClr>
              <a:buSzPts val="1200"/>
              <a:buFont typeface="Calibri"/>
              <a:buNone/>
            </a:pPr>
            <a:r>
              <a:rPr lang="en" sz="1200" kern="0">
                <a:solidFill>
                  <a:srgbClr val="FFFFFF"/>
                </a:solidFill>
                <a:ea typeface="Calibri"/>
                <a:cs typeface="Calibri"/>
                <a:sym typeface="Calibri"/>
              </a:rPr>
              <a:t>(Direct Integration)</a:t>
            </a:r>
            <a:endParaRPr sz="1200" kern="0">
              <a:solidFill>
                <a:srgbClr val="FFFFFF"/>
              </a:solidFill>
              <a:ea typeface="Calibri"/>
              <a:cs typeface="Calibri"/>
              <a:sym typeface="Calibri"/>
            </a:endParaRPr>
          </a:p>
        </p:txBody>
      </p:sp>
      <p:sp>
        <p:nvSpPr>
          <p:cNvPr id="76" name="Google Shape;876;g29414f3004d_0_403">
            <a:extLst>
              <a:ext uri="{FF2B5EF4-FFF2-40B4-BE49-F238E27FC236}">
                <a16:creationId xmlns:a16="http://schemas.microsoft.com/office/drawing/2014/main" id="{C0479B73-70D2-8CFD-A648-5EECB0B97007}"/>
              </a:ext>
            </a:extLst>
          </p:cNvPr>
          <p:cNvSpPr/>
          <p:nvPr/>
        </p:nvSpPr>
        <p:spPr>
          <a:xfrm>
            <a:off x="5344229" y="1911729"/>
            <a:ext cx="1518000" cy="2103300"/>
          </a:xfrm>
          <a:prstGeom prst="roundRect">
            <a:avLst>
              <a:gd name="adj" fmla="val 0"/>
            </a:avLst>
          </a:prstGeom>
          <a:noFill/>
          <a:ln w="19050" cap="flat" cmpd="sng">
            <a:solidFill>
              <a:srgbClr val="00B0F0"/>
            </a:solidFill>
            <a:prstDash val="solid"/>
            <a:miter lim="800000"/>
            <a:headEnd type="none" w="sm" len="sm"/>
            <a:tailEnd type="none" w="sm" len="sm"/>
          </a:ln>
        </p:spPr>
        <p:txBody>
          <a:bodyPr spcFirstLastPara="1" wrap="square" lIns="68575" tIns="34275" rIns="68575" bIns="34275" anchor="ctr" anchorCtr="0">
            <a:noAutofit/>
          </a:bodyPr>
          <a:lstStyle/>
          <a:p>
            <a:pPr algn="ctr">
              <a:buClr>
                <a:srgbClr val="FFFFFF"/>
              </a:buClr>
              <a:buSzPts val="1400"/>
              <a:buFont typeface="Calibri"/>
              <a:buNone/>
            </a:pPr>
            <a:r>
              <a:rPr lang="en" sz="1400" kern="0">
                <a:solidFill>
                  <a:srgbClr val="FFFFFF"/>
                </a:solidFill>
                <a:ea typeface="Calibri"/>
                <a:cs typeface="Calibri"/>
                <a:sym typeface="Calibri"/>
              </a:rPr>
              <a:t> </a:t>
            </a:r>
            <a:endParaRPr sz="1100" kern="0">
              <a:solidFill>
                <a:srgbClr val="000000"/>
              </a:solidFill>
              <a:latin typeface="Arial"/>
              <a:cs typeface="Arial"/>
              <a:sym typeface="Arial"/>
            </a:endParaRPr>
          </a:p>
        </p:txBody>
      </p:sp>
      <p:sp>
        <p:nvSpPr>
          <p:cNvPr id="77" name="Google Shape;877;g29414f3004d_0_403">
            <a:extLst>
              <a:ext uri="{FF2B5EF4-FFF2-40B4-BE49-F238E27FC236}">
                <a16:creationId xmlns:a16="http://schemas.microsoft.com/office/drawing/2014/main" id="{BB3A0462-0820-7DF0-83FE-74E242B9465C}"/>
              </a:ext>
            </a:extLst>
          </p:cNvPr>
          <p:cNvSpPr/>
          <p:nvPr/>
        </p:nvSpPr>
        <p:spPr>
          <a:xfrm>
            <a:off x="5785473" y="4416293"/>
            <a:ext cx="873600" cy="760800"/>
          </a:xfrm>
          <a:prstGeom prst="hexagon">
            <a:avLst>
              <a:gd name="adj" fmla="val 25000"/>
              <a:gd name="vf" fmla="val 115470"/>
            </a:avLst>
          </a:prstGeom>
          <a:noFill/>
          <a:ln w="76200" cap="flat" cmpd="sng">
            <a:solidFill>
              <a:srgbClr val="058DC7"/>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800" b="0" i="0" u="none" strike="noStrike" kern="0" cap="none" spc="0" normalizeH="0" baseline="0" noProof="0">
              <a:ln>
                <a:noFill/>
              </a:ln>
              <a:solidFill>
                <a:srgbClr val="FFFFFF"/>
              </a:solidFill>
              <a:effectLst/>
              <a:uLnTx/>
              <a:uFillTx/>
              <a:ea typeface="Calibri"/>
              <a:cs typeface="Calibri"/>
              <a:sym typeface="Calibri"/>
            </a:endParaRPr>
          </a:p>
        </p:txBody>
      </p:sp>
      <p:sp>
        <p:nvSpPr>
          <p:cNvPr id="78" name="Google Shape;878;g29414f3004d_0_403">
            <a:extLst>
              <a:ext uri="{FF2B5EF4-FFF2-40B4-BE49-F238E27FC236}">
                <a16:creationId xmlns:a16="http://schemas.microsoft.com/office/drawing/2014/main" id="{5BFC7B95-C724-9ADA-1463-F97BACD127A5}"/>
              </a:ext>
            </a:extLst>
          </p:cNvPr>
          <p:cNvSpPr txBox="1"/>
          <p:nvPr/>
        </p:nvSpPr>
        <p:spPr>
          <a:xfrm>
            <a:off x="5857680" y="4573821"/>
            <a:ext cx="726900" cy="346200"/>
          </a:xfrm>
          <a:prstGeom prst="rect">
            <a:avLst/>
          </a:prstGeom>
          <a:noFill/>
          <a:ln>
            <a:noFill/>
          </a:ln>
        </p:spPr>
        <p:txBody>
          <a:bodyPr spcFirstLastPara="1" wrap="square" lIns="68575" tIns="34275" rIns="68575" bIns="34275" anchor="t" anchorCtr="0">
            <a:spAutoFit/>
          </a:bodyPr>
          <a:lstStyle/>
          <a:p>
            <a:pPr algn="ctr">
              <a:buClr>
                <a:srgbClr val="000000"/>
              </a:buClr>
              <a:buSzPts val="900"/>
              <a:buFont typeface="Calibri"/>
              <a:buNone/>
            </a:pPr>
            <a:r>
              <a:rPr lang="en" sz="900" b="1" kern="0">
                <a:solidFill>
                  <a:srgbClr val="000000"/>
                </a:solidFill>
                <a:ea typeface="Calibri"/>
                <a:cs typeface="Calibri"/>
                <a:sym typeface="Calibri"/>
              </a:rPr>
              <a:t>API Standards </a:t>
            </a:r>
            <a:endParaRPr sz="900" b="1" kern="0">
              <a:solidFill>
                <a:srgbClr val="000000"/>
              </a:solidFill>
              <a:ea typeface="Calibri"/>
              <a:cs typeface="Calibri"/>
              <a:sym typeface="Calibri"/>
            </a:endParaRPr>
          </a:p>
        </p:txBody>
      </p:sp>
      <p:cxnSp>
        <p:nvCxnSpPr>
          <p:cNvPr id="79" name="Google Shape;879;g29414f3004d_0_403">
            <a:extLst>
              <a:ext uri="{FF2B5EF4-FFF2-40B4-BE49-F238E27FC236}">
                <a16:creationId xmlns:a16="http://schemas.microsoft.com/office/drawing/2014/main" id="{37852B77-582E-E523-11D8-9B2509242898}"/>
              </a:ext>
            </a:extLst>
          </p:cNvPr>
          <p:cNvCxnSpPr/>
          <p:nvPr/>
        </p:nvCxnSpPr>
        <p:spPr>
          <a:xfrm rot="10800000">
            <a:off x="6220684" y="4068433"/>
            <a:ext cx="0" cy="293400"/>
          </a:xfrm>
          <a:prstGeom prst="straightConnector1">
            <a:avLst/>
          </a:prstGeom>
          <a:noFill/>
          <a:ln w="9525" cap="flat" cmpd="sng">
            <a:solidFill>
              <a:srgbClr val="058DC7"/>
            </a:solidFill>
            <a:prstDash val="solid"/>
            <a:miter lim="800000"/>
            <a:headEnd type="none" w="sm" len="sm"/>
            <a:tailEnd type="triangle" w="med" len="med"/>
          </a:ln>
        </p:spPr>
      </p:cxnSp>
      <p:sp>
        <p:nvSpPr>
          <p:cNvPr id="80" name="Google Shape;880;g29414f3004d_0_403">
            <a:extLst>
              <a:ext uri="{FF2B5EF4-FFF2-40B4-BE49-F238E27FC236}">
                <a16:creationId xmlns:a16="http://schemas.microsoft.com/office/drawing/2014/main" id="{DF21B63E-85C9-997D-70CC-BCB418F23CBB}"/>
              </a:ext>
            </a:extLst>
          </p:cNvPr>
          <p:cNvSpPr txBox="1"/>
          <p:nvPr/>
        </p:nvSpPr>
        <p:spPr>
          <a:xfrm>
            <a:off x="5973740" y="2264850"/>
            <a:ext cx="835800" cy="392400"/>
          </a:xfrm>
          <a:prstGeom prst="rect">
            <a:avLst/>
          </a:prstGeom>
          <a:noFill/>
          <a:ln>
            <a:noFill/>
          </a:ln>
        </p:spPr>
        <p:txBody>
          <a:bodyPr spcFirstLastPara="1" wrap="square" lIns="68575" tIns="34275" rIns="68575" bIns="34275" anchor="t" anchorCtr="0">
            <a:spAutoFit/>
          </a:bodyPr>
          <a:lstStyle/>
          <a:p>
            <a:pPr algn="ctr">
              <a:buClr>
                <a:srgbClr val="000000"/>
              </a:buClr>
              <a:buSzPts val="700"/>
              <a:buFont typeface="Calibri"/>
              <a:buNone/>
            </a:pPr>
            <a:r>
              <a:rPr lang="en" sz="700" b="1" kern="0">
                <a:solidFill>
                  <a:srgbClr val="000000"/>
                </a:solidFill>
                <a:ea typeface="Calibri"/>
                <a:cs typeface="Calibri"/>
                <a:sym typeface="Calibri"/>
              </a:rPr>
              <a:t>COMESA Platform </a:t>
            </a:r>
            <a:br>
              <a:rPr lang="en" sz="700" b="1" kern="0">
                <a:solidFill>
                  <a:srgbClr val="000000"/>
                </a:solidFill>
                <a:ea typeface="Calibri"/>
                <a:cs typeface="Calibri"/>
                <a:sym typeface="Calibri"/>
              </a:rPr>
            </a:br>
            <a:r>
              <a:rPr lang="en" sz="700" b="1" kern="0">
                <a:solidFill>
                  <a:srgbClr val="000000"/>
                </a:solidFill>
                <a:ea typeface="Calibri"/>
                <a:cs typeface="Calibri"/>
                <a:sym typeface="Calibri"/>
              </a:rPr>
              <a:t>Payment Infrastructure </a:t>
            </a:r>
            <a:endParaRPr sz="700" b="1" kern="0">
              <a:solidFill>
                <a:srgbClr val="000000"/>
              </a:solidFill>
              <a:ea typeface="Calibri"/>
              <a:cs typeface="Calibri"/>
              <a:sym typeface="Calibri"/>
            </a:endParaRPr>
          </a:p>
        </p:txBody>
      </p:sp>
      <p:pic>
        <p:nvPicPr>
          <p:cNvPr id="81" name="Google Shape;881;g29414f3004d_0_403">
            <a:extLst>
              <a:ext uri="{FF2B5EF4-FFF2-40B4-BE49-F238E27FC236}">
                <a16:creationId xmlns:a16="http://schemas.microsoft.com/office/drawing/2014/main" id="{E7DA3843-D7B4-8C1D-428F-4A6FC4629102}"/>
              </a:ext>
            </a:extLst>
          </p:cNvPr>
          <p:cNvPicPr preferRelativeResize="0"/>
          <p:nvPr/>
        </p:nvPicPr>
        <p:blipFill rotWithShape="1">
          <a:blip r:embed="rId4">
            <a:alphaModFix/>
          </a:blip>
          <a:srcRect/>
          <a:stretch/>
        </p:blipFill>
        <p:spPr>
          <a:xfrm>
            <a:off x="5454534" y="2119847"/>
            <a:ext cx="569476" cy="583967"/>
          </a:xfrm>
          <a:prstGeom prst="rect">
            <a:avLst/>
          </a:prstGeom>
          <a:noFill/>
          <a:ln>
            <a:noFill/>
          </a:ln>
        </p:spPr>
      </p:pic>
      <p:sp>
        <p:nvSpPr>
          <p:cNvPr id="82" name="Google Shape;882;g29414f3004d_0_403">
            <a:extLst>
              <a:ext uri="{FF2B5EF4-FFF2-40B4-BE49-F238E27FC236}">
                <a16:creationId xmlns:a16="http://schemas.microsoft.com/office/drawing/2014/main" id="{D7D33695-68B8-A1C8-5A97-ADE128D50F30}"/>
              </a:ext>
            </a:extLst>
          </p:cNvPr>
          <p:cNvSpPr txBox="1"/>
          <p:nvPr/>
        </p:nvSpPr>
        <p:spPr>
          <a:xfrm>
            <a:off x="5834204" y="3615458"/>
            <a:ext cx="634800" cy="284700"/>
          </a:xfrm>
          <a:prstGeom prst="rect">
            <a:avLst/>
          </a:prstGeom>
          <a:noFill/>
          <a:ln>
            <a:noFill/>
          </a:ln>
        </p:spPr>
        <p:txBody>
          <a:bodyPr spcFirstLastPara="1" wrap="square" lIns="68575" tIns="34275" rIns="68575" bIns="34275" anchor="t" anchorCtr="0">
            <a:spAutoFit/>
          </a:bodyPr>
          <a:lstStyle/>
          <a:p>
            <a:pPr algn="ctr">
              <a:buClr>
                <a:srgbClr val="000000"/>
              </a:buClr>
              <a:buSzPts val="700"/>
              <a:buFont typeface="Calibri"/>
              <a:buNone/>
            </a:pPr>
            <a:r>
              <a:rPr lang="en" sz="700" kern="0">
                <a:solidFill>
                  <a:srgbClr val="000000"/>
                </a:solidFill>
                <a:ea typeface="Calibri"/>
                <a:cs typeface="Calibri"/>
                <a:sym typeface="Calibri"/>
              </a:rPr>
              <a:t>DFSP </a:t>
            </a:r>
            <a:br>
              <a:rPr lang="en" sz="700" kern="0">
                <a:solidFill>
                  <a:srgbClr val="000000"/>
                </a:solidFill>
                <a:ea typeface="Calibri"/>
                <a:cs typeface="Calibri"/>
                <a:sym typeface="Calibri"/>
              </a:rPr>
            </a:br>
            <a:r>
              <a:rPr lang="en" sz="700" kern="0">
                <a:solidFill>
                  <a:srgbClr val="000000"/>
                </a:solidFill>
                <a:ea typeface="Calibri"/>
                <a:cs typeface="Calibri"/>
                <a:sym typeface="Calibri"/>
              </a:rPr>
              <a:t>Country A</a:t>
            </a:r>
            <a:endParaRPr sz="1100" kern="0">
              <a:solidFill>
                <a:srgbClr val="000000"/>
              </a:solidFill>
              <a:latin typeface="Arial"/>
              <a:cs typeface="Arial"/>
              <a:sym typeface="Arial"/>
            </a:endParaRPr>
          </a:p>
        </p:txBody>
      </p:sp>
      <p:pic>
        <p:nvPicPr>
          <p:cNvPr id="83" name="Google Shape;883;g29414f3004d_0_403">
            <a:extLst>
              <a:ext uri="{FF2B5EF4-FFF2-40B4-BE49-F238E27FC236}">
                <a16:creationId xmlns:a16="http://schemas.microsoft.com/office/drawing/2014/main" id="{9442134C-0826-3916-FB85-C0ED740B1093}"/>
              </a:ext>
            </a:extLst>
          </p:cNvPr>
          <p:cNvPicPr preferRelativeResize="0"/>
          <p:nvPr/>
        </p:nvPicPr>
        <p:blipFill rotWithShape="1">
          <a:blip r:embed="rId5">
            <a:alphaModFix/>
          </a:blip>
          <a:srcRect/>
          <a:stretch/>
        </p:blipFill>
        <p:spPr>
          <a:xfrm>
            <a:off x="5510250" y="3569567"/>
            <a:ext cx="427839" cy="438750"/>
          </a:xfrm>
          <a:prstGeom prst="rect">
            <a:avLst/>
          </a:prstGeom>
          <a:noFill/>
          <a:ln>
            <a:noFill/>
          </a:ln>
        </p:spPr>
      </p:pic>
      <p:pic>
        <p:nvPicPr>
          <p:cNvPr id="84" name="Google Shape;884;g29414f3004d_0_403">
            <a:extLst>
              <a:ext uri="{FF2B5EF4-FFF2-40B4-BE49-F238E27FC236}">
                <a16:creationId xmlns:a16="http://schemas.microsoft.com/office/drawing/2014/main" id="{AA4D19C0-F556-E9AE-3231-AABF217277FF}"/>
              </a:ext>
            </a:extLst>
          </p:cNvPr>
          <p:cNvPicPr preferRelativeResize="0"/>
          <p:nvPr/>
        </p:nvPicPr>
        <p:blipFill>
          <a:blip r:embed="rId13">
            <a:alphaModFix/>
          </a:blip>
          <a:stretch>
            <a:fillRect/>
          </a:stretch>
        </p:blipFill>
        <p:spPr>
          <a:xfrm>
            <a:off x="5552725" y="2838455"/>
            <a:ext cx="342899" cy="342899"/>
          </a:xfrm>
          <a:prstGeom prst="rect">
            <a:avLst/>
          </a:prstGeom>
          <a:noFill/>
          <a:ln>
            <a:noFill/>
          </a:ln>
        </p:spPr>
      </p:pic>
      <p:cxnSp>
        <p:nvCxnSpPr>
          <p:cNvPr id="85" name="Google Shape;885;g29414f3004d_0_403">
            <a:extLst>
              <a:ext uri="{FF2B5EF4-FFF2-40B4-BE49-F238E27FC236}">
                <a16:creationId xmlns:a16="http://schemas.microsoft.com/office/drawing/2014/main" id="{FD5E09AE-FF7D-720F-34F5-4B6B74B05B8C}"/>
              </a:ext>
            </a:extLst>
          </p:cNvPr>
          <p:cNvCxnSpPr>
            <a:cxnSpLocks/>
          </p:cNvCxnSpPr>
          <p:nvPr/>
        </p:nvCxnSpPr>
        <p:spPr>
          <a:xfrm rot="10800000">
            <a:off x="5674563" y="3163773"/>
            <a:ext cx="0" cy="340500"/>
          </a:xfrm>
          <a:prstGeom prst="straightConnector1">
            <a:avLst/>
          </a:prstGeom>
          <a:noFill/>
          <a:ln w="19050" cap="flat" cmpd="sng">
            <a:solidFill>
              <a:schemeClr val="dk1"/>
            </a:solidFill>
            <a:prstDash val="solid"/>
            <a:miter lim="800000"/>
            <a:headEnd type="none" w="sm" len="sm"/>
            <a:tailEnd type="triangle" w="med" len="med"/>
          </a:ln>
        </p:spPr>
      </p:cxnSp>
      <p:cxnSp>
        <p:nvCxnSpPr>
          <p:cNvPr id="86" name="Google Shape;886;g29414f3004d_0_403">
            <a:extLst>
              <a:ext uri="{FF2B5EF4-FFF2-40B4-BE49-F238E27FC236}">
                <a16:creationId xmlns:a16="http://schemas.microsoft.com/office/drawing/2014/main" id="{C48C7F0D-B6BA-FAFD-8C7B-F8CFAEBCE317}"/>
              </a:ext>
            </a:extLst>
          </p:cNvPr>
          <p:cNvCxnSpPr>
            <a:cxnSpLocks/>
          </p:cNvCxnSpPr>
          <p:nvPr/>
        </p:nvCxnSpPr>
        <p:spPr>
          <a:xfrm rot="10800000">
            <a:off x="5667993" y="2544553"/>
            <a:ext cx="13200" cy="278400"/>
          </a:xfrm>
          <a:prstGeom prst="straightConnector1">
            <a:avLst/>
          </a:prstGeom>
          <a:noFill/>
          <a:ln w="19050" cap="flat" cmpd="sng">
            <a:solidFill>
              <a:schemeClr val="dk1"/>
            </a:solidFill>
            <a:prstDash val="solid"/>
            <a:miter lim="800000"/>
            <a:headEnd type="none" w="sm" len="sm"/>
            <a:tailEnd type="triangle" w="med" len="med"/>
          </a:ln>
        </p:spPr>
      </p:cxnSp>
      <p:pic>
        <p:nvPicPr>
          <p:cNvPr id="96" name="Google Shape;856;g29414f3004d_0_403" descr="Link">
            <a:extLst>
              <a:ext uri="{FF2B5EF4-FFF2-40B4-BE49-F238E27FC236}">
                <a16:creationId xmlns:a16="http://schemas.microsoft.com/office/drawing/2014/main" id="{86D83600-D8B1-C81B-91A8-604E045751E8}"/>
              </a:ext>
            </a:extLst>
          </p:cNvPr>
          <p:cNvPicPr preferRelativeResize="0"/>
          <p:nvPr/>
        </p:nvPicPr>
        <p:blipFill rotWithShape="1">
          <a:blip r:embed="rId14">
            <a:alphaModFix/>
          </a:blip>
          <a:srcRect/>
          <a:stretch/>
        </p:blipFill>
        <p:spPr>
          <a:xfrm>
            <a:off x="7579166" y="2373063"/>
            <a:ext cx="274320" cy="274320"/>
          </a:xfrm>
          <a:prstGeom prst="rect">
            <a:avLst/>
          </a:prstGeom>
          <a:noFill/>
          <a:ln>
            <a:noFill/>
          </a:ln>
        </p:spPr>
      </p:pic>
      <p:cxnSp>
        <p:nvCxnSpPr>
          <p:cNvPr id="97" name="Google Shape;858;g29414f3004d_0_403">
            <a:extLst>
              <a:ext uri="{FF2B5EF4-FFF2-40B4-BE49-F238E27FC236}">
                <a16:creationId xmlns:a16="http://schemas.microsoft.com/office/drawing/2014/main" id="{F33B0445-CC47-FBE8-3866-FF18FDAC520A}"/>
              </a:ext>
            </a:extLst>
          </p:cNvPr>
          <p:cNvCxnSpPr/>
          <p:nvPr/>
        </p:nvCxnSpPr>
        <p:spPr>
          <a:xfrm>
            <a:off x="7837816" y="2491051"/>
            <a:ext cx="179700" cy="0"/>
          </a:xfrm>
          <a:prstGeom prst="straightConnector1">
            <a:avLst/>
          </a:prstGeom>
          <a:noFill/>
          <a:ln w="19050" cap="flat" cmpd="sng">
            <a:solidFill>
              <a:srgbClr val="000000"/>
            </a:solidFill>
            <a:prstDash val="solid"/>
            <a:miter lim="800000"/>
            <a:headEnd type="none" w="sm" len="sm"/>
            <a:tailEnd type="triangle" w="med" len="med"/>
          </a:ln>
        </p:spPr>
      </p:cxnSp>
      <p:cxnSp>
        <p:nvCxnSpPr>
          <p:cNvPr id="98" name="Google Shape;859;g29414f3004d_0_403">
            <a:extLst>
              <a:ext uri="{FF2B5EF4-FFF2-40B4-BE49-F238E27FC236}">
                <a16:creationId xmlns:a16="http://schemas.microsoft.com/office/drawing/2014/main" id="{BD9AC0AE-550C-FD50-6AE6-C893DEFB4938}"/>
              </a:ext>
            </a:extLst>
          </p:cNvPr>
          <p:cNvCxnSpPr/>
          <p:nvPr/>
        </p:nvCxnSpPr>
        <p:spPr>
          <a:xfrm>
            <a:off x="7385240" y="2508951"/>
            <a:ext cx="179700" cy="0"/>
          </a:xfrm>
          <a:prstGeom prst="straightConnector1">
            <a:avLst/>
          </a:prstGeom>
          <a:noFill/>
          <a:ln w="19050" cap="flat" cmpd="sng">
            <a:solidFill>
              <a:srgbClr val="000000"/>
            </a:solidFill>
            <a:prstDash val="solid"/>
            <a:miter lim="800000"/>
            <a:headEnd type="none" w="sm" len="sm"/>
            <a:tailEnd type="triangle" w="med" len="med"/>
          </a:ln>
        </p:spPr>
      </p:cxnSp>
      <p:sp>
        <p:nvSpPr>
          <p:cNvPr id="99" name="Google Shape;868;g29414f3004d_0_403">
            <a:extLst>
              <a:ext uri="{FF2B5EF4-FFF2-40B4-BE49-F238E27FC236}">
                <a16:creationId xmlns:a16="http://schemas.microsoft.com/office/drawing/2014/main" id="{D4F2FB74-1E2A-860F-2EC0-0F8984B1620E}"/>
              </a:ext>
            </a:extLst>
          </p:cNvPr>
          <p:cNvSpPr txBox="1"/>
          <p:nvPr/>
        </p:nvSpPr>
        <p:spPr>
          <a:xfrm>
            <a:off x="8905832" y="3542266"/>
            <a:ext cx="726900" cy="177000"/>
          </a:xfrm>
          <a:prstGeom prst="rect">
            <a:avLst/>
          </a:prstGeom>
          <a:noFill/>
          <a:ln>
            <a:noFill/>
          </a:ln>
        </p:spPr>
        <p:txBody>
          <a:bodyPr spcFirstLastPara="1" wrap="square" lIns="68575" tIns="34275" rIns="68575" bIns="34275" anchor="t" anchorCtr="0">
            <a:spAutoFit/>
          </a:bodyPr>
          <a:lstStyle/>
          <a:p>
            <a:pPr algn="ctr">
              <a:buClr>
                <a:srgbClr val="000000"/>
              </a:buClr>
              <a:buSzPts val="700"/>
              <a:buFont typeface="Calibri"/>
              <a:buNone/>
            </a:pPr>
            <a:r>
              <a:rPr lang="en" sz="700" kern="0">
                <a:solidFill>
                  <a:srgbClr val="000000"/>
                </a:solidFill>
                <a:ea typeface="Calibri"/>
                <a:cs typeface="Calibri"/>
                <a:sym typeface="Calibri"/>
              </a:rPr>
              <a:t>FOREX Engine </a:t>
            </a:r>
            <a:endParaRPr sz="700" kern="0">
              <a:solidFill>
                <a:srgbClr val="000000"/>
              </a:solidFill>
              <a:ea typeface="Calibri"/>
              <a:cs typeface="Calibri"/>
              <a:sym typeface="Calibri"/>
            </a:endParaRPr>
          </a:p>
        </p:txBody>
      </p:sp>
      <p:cxnSp>
        <p:nvCxnSpPr>
          <p:cNvPr id="100" name="Google Shape;871;g29414f3004d_0_403">
            <a:extLst>
              <a:ext uri="{FF2B5EF4-FFF2-40B4-BE49-F238E27FC236}">
                <a16:creationId xmlns:a16="http://schemas.microsoft.com/office/drawing/2014/main" id="{38E4EECC-5813-D2A0-D8DD-3C7975CB0B5C}"/>
              </a:ext>
            </a:extLst>
          </p:cNvPr>
          <p:cNvCxnSpPr/>
          <p:nvPr/>
        </p:nvCxnSpPr>
        <p:spPr>
          <a:xfrm>
            <a:off x="9473968" y="2491153"/>
            <a:ext cx="179700" cy="0"/>
          </a:xfrm>
          <a:prstGeom prst="straightConnector1">
            <a:avLst/>
          </a:prstGeom>
          <a:noFill/>
          <a:ln w="19050" cap="flat" cmpd="sng">
            <a:solidFill>
              <a:srgbClr val="000000"/>
            </a:solidFill>
            <a:prstDash val="solid"/>
            <a:miter lim="800000"/>
            <a:headEnd type="none" w="sm" len="sm"/>
            <a:tailEnd type="triangle" w="med" len="med"/>
          </a:ln>
        </p:spPr>
      </p:cxnSp>
      <p:cxnSp>
        <p:nvCxnSpPr>
          <p:cNvPr id="101" name="Google Shape;872;g29414f3004d_0_403">
            <a:extLst>
              <a:ext uri="{FF2B5EF4-FFF2-40B4-BE49-F238E27FC236}">
                <a16:creationId xmlns:a16="http://schemas.microsoft.com/office/drawing/2014/main" id="{63949141-88C9-2F85-48DE-FBD92BE59691}"/>
              </a:ext>
            </a:extLst>
          </p:cNvPr>
          <p:cNvCxnSpPr/>
          <p:nvPr/>
        </p:nvCxnSpPr>
        <p:spPr>
          <a:xfrm>
            <a:off x="8957098" y="2487622"/>
            <a:ext cx="179700" cy="0"/>
          </a:xfrm>
          <a:prstGeom prst="straightConnector1">
            <a:avLst/>
          </a:prstGeom>
          <a:noFill/>
          <a:ln w="19050" cap="flat" cmpd="sng">
            <a:solidFill>
              <a:srgbClr val="000000"/>
            </a:solidFill>
            <a:prstDash val="solid"/>
            <a:miter lim="800000"/>
            <a:headEnd type="none" w="sm" len="sm"/>
            <a:tailEnd type="triangle" w="med" len="med"/>
          </a:ln>
        </p:spPr>
      </p:cxnSp>
      <p:pic>
        <p:nvPicPr>
          <p:cNvPr id="102" name="Google Shape;873;g29414f3004d_0_403" descr="Link">
            <a:extLst>
              <a:ext uri="{FF2B5EF4-FFF2-40B4-BE49-F238E27FC236}">
                <a16:creationId xmlns:a16="http://schemas.microsoft.com/office/drawing/2014/main" id="{403646B7-F748-6FFB-0E9B-C39EC1B94F22}"/>
              </a:ext>
            </a:extLst>
          </p:cNvPr>
          <p:cNvPicPr preferRelativeResize="0"/>
          <p:nvPr/>
        </p:nvPicPr>
        <p:blipFill rotWithShape="1">
          <a:blip r:embed="rId14">
            <a:alphaModFix/>
          </a:blip>
          <a:srcRect/>
          <a:stretch/>
        </p:blipFill>
        <p:spPr>
          <a:xfrm>
            <a:off x="9181616" y="2364779"/>
            <a:ext cx="274320" cy="274320"/>
          </a:xfrm>
          <a:prstGeom prst="rect">
            <a:avLst/>
          </a:prstGeom>
          <a:noFill/>
          <a:ln>
            <a:noFill/>
          </a:ln>
        </p:spPr>
      </p:pic>
      <p:cxnSp>
        <p:nvCxnSpPr>
          <p:cNvPr id="103" name="Google Shape;874;g29414f3004d_0_403">
            <a:extLst>
              <a:ext uri="{FF2B5EF4-FFF2-40B4-BE49-F238E27FC236}">
                <a16:creationId xmlns:a16="http://schemas.microsoft.com/office/drawing/2014/main" id="{BBC7F92B-D779-0380-1D27-A8A95E1C6F41}"/>
              </a:ext>
            </a:extLst>
          </p:cNvPr>
          <p:cNvCxnSpPr/>
          <p:nvPr/>
        </p:nvCxnSpPr>
        <p:spPr>
          <a:xfrm rot="10800000">
            <a:off x="9309852" y="2662483"/>
            <a:ext cx="11100" cy="494400"/>
          </a:xfrm>
          <a:prstGeom prst="straightConnector1">
            <a:avLst/>
          </a:prstGeom>
          <a:noFill/>
          <a:ln w="9525" cap="flat" cmpd="sng">
            <a:solidFill>
              <a:srgbClr val="058DC7"/>
            </a:solidFill>
            <a:prstDash val="solid"/>
            <a:miter lim="800000"/>
            <a:headEnd type="none" w="sm" len="sm"/>
            <a:tailEnd type="triangle" w="med" len="med"/>
          </a:ln>
        </p:spPr>
      </p:cxnSp>
      <p:sp>
        <p:nvSpPr>
          <p:cNvPr id="105" name="Rectangle 104">
            <a:extLst>
              <a:ext uri="{FF2B5EF4-FFF2-40B4-BE49-F238E27FC236}">
                <a16:creationId xmlns:a16="http://schemas.microsoft.com/office/drawing/2014/main" id="{2D8218FA-C41C-5A26-FDFE-C618C0FAFA98}"/>
              </a:ext>
            </a:extLst>
          </p:cNvPr>
          <p:cNvSpPr/>
          <p:nvPr/>
        </p:nvSpPr>
        <p:spPr>
          <a:xfrm>
            <a:off x="-1" y="5206391"/>
            <a:ext cx="2578354" cy="1651609"/>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pic>
        <p:nvPicPr>
          <p:cNvPr id="106" name="Google Shape;126;p1">
            <a:extLst>
              <a:ext uri="{FF2B5EF4-FFF2-40B4-BE49-F238E27FC236}">
                <a16:creationId xmlns:a16="http://schemas.microsoft.com/office/drawing/2014/main" id="{4888DB6B-53F1-05DF-21F0-7A6C015FECC5}"/>
              </a:ext>
            </a:extLst>
          </p:cNvPr>
          <p:cNvPicPr preferRelativeResize="0"/>
          <p:nvPr/>
        </p:nvPicPr>
        <p:blipFill rotWithShape="1">
          <a:blip r:embed="rId15">
            <a:alphaModFix/>
          </a:blip>
          <a:srcRect/>
          <a:stretch/>
        </p:blipFill>
        <p:spPr>
          <a:xfrm>
            <a:off x="221649" y="5799668"/>
            <a:ext cx="1082526" cy="948026"/>
          </a:xfrm>
          <a:prstGeom prst="rect">
            <a:avLst/>
          </a:prstGeom>
          <a:noFill/>
          <a:ln>
            <a:noFill/>
          </a:ln>
        </p:spPr>
      </p:pic>
      <p:sp>
        <p:nvSpPr>
          <p:cNvPr id="107" name="Rectangle 106">
            <a:extLst>
              <a:ext uri="{FF2B5EF4-FFF2-40B4-BE49-F238E27FC236}">
                <a16:creationId xmlns:a16="http://schemas.microsoft.com/office/drawing/2014/main" id="{B55DC710-C6CB-CD22-9397-EE5D978B86EB}"/>
              </a:ext>
            </a:extLst>
          </p:cNvPr>
          <p:cNvSpPr/>
          <p:nvPr/>
        </p:nvSpPr>
        <p:spPr>
          <a:xfrm>
            <a:off x="10114946" y="5723089"/>
            <a:ext cx="2077054" cy="113491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pic>
        <p:nvPicPr>
          <p:cNvPr id="108" name="Google Shape;128;p1">
            <a:extLst>
              <a:ext uri="{FF2B5EF4-FFF2-40B4-BE49-F238E27FC236}">
                <a16:creationId xmlns:a16="http://schemas.microsoft.com/office/drawing/2014/main" id="{D83C8A20-ACFE-B414-4593-7C8E40C0130C}"/>
              </a:ext>
            </a:extLst>
          </p:cNvPr>
          <p:cNvPicPr preferRelativeResize="0"/>
          <p:nvPr/>
        </p:nvPicPr>
        <p:blipFill rotWithShape="1">
          <a:blip r:embed="rId16">
            <a:alphaModFix/>
          </a:blip>
          <a:srcRect/>
          <a:stretch/>
        </p:blipFill>
        <p:spPr>
          <a:xfrm>
            <a:off x="10589955" y="6169601"/>
            <a:ext cx="1473790" cy="658764"/>
          </a:xfrm>
          <a:prstGeom prst="rect">
            <a:avLst/>
          </a:prstGeom>
          <a:noFill/>
          <a:ln>
            <a:noFill/>
          </a:ln>
        </p:spPr>
      </p:pic>
      <p:pic>
        <p:nvPicPr>
          <p:cNvPr id="109" name="Picture 108">
            <a:extLst>
              <a:ext uri="{FF2B5EF4-FFF2-40B4-BE49-F238E27FC236}">
                <a16:creationId xmlns:a16="http://schemas.microsoft.com/office/drawing/2014/main" id="{D5CECB54-7794-CB00-DB48-94850627289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197259" y="6453696"/>
            <a:ext cx="3543482" cy="374669"/>
          </a:xfrm>
          <a:prstGeom prst="rect">
            <a:avLst/>
          </a:prstGeom>
        </p:spPr>
      </p:pic>
    </p:spTree>
    <p:extLst>
      <p:ext uri="{BB962C8B-B14F-4D97-AF65-F5344CB8AC3E}">
        <p14:creationId xmlns:p14="http://schemas.microsoft.com/office/powerpoint/2010/main" val="3569145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1685B494-C65C-B64E-B875-B403F356D816}"/>
              </a:ext>
            </a:extLst>
          </p:cNvPr>
          <p:cNvPicPr>
            <a:picLocks noChangeAspect="1"/>
          </p:cNvPicPr>
          <p:nvPr/>
        </p:nvPicPr>
        <p:blipFill rotWithShape="1">
          <a:blip r:embed="rId3" cstate="screen">
            <a:alphaModFix/>
            <a:extLst>
              <a:ext uri="{28A0092B-C50C-407E-A947-70E740481C1C}">
                <a14:useLocalDpi xmlns:a14="http://schemas.microsoft.com/office/drawing/2010/main"/>
              </a:ext>
            </a:extLst>
          </a:blip>
          <a:srcRect/>
          <a:stretch/>
        </p:blipFill>
        <p:spPr>
          <a:xfrm>
            <a:off x="0" y="2113370"/>
            <a:ext cx="12192000" cy="4697896"/>
          </a:xfrm>
          <a:prstGeom prst="rect">
            <a:avLst/>
          </a:prstGeom>
        </p:spPr>
      </p:pic>
      <p:sp>
        <p:nvSpPr>
          <p:cNvPr id="26" name="TextBox 25">
            <a:extLst>
              <a:ext uri="{FF2B5EF4-FFF2-40B4-BE49-F238E27FC236}">
                <a16:creationId xmlns:a16="http://schemas.microsoft.com/office/drawing/2014/main" id="{44F2E420-96B5-4600-A908-7BF4B8487815}"/>
              </a:ext>
            </a:extLst>
          </p:cNvPr>
          <p:cNvSpPr txBox="1"/>
          <p:nvPr/>
        </p:nvSpPr>
        <p:spPr>
          <a:xfrm>
            <a:off x="2138837" y="317639"/>
            <a:ext cx="8447651" cy="812530"/>
          </a:xfrm>
          <a:prstGeom prst="rect">
            <a:avLst/>
          </a:prstGeom>
          <a:noFill/>
        </p:spPr>
        <p:txBody>
          <a:bodyPr wrap="square" rtlCol="0">
            <a:spAutoFit/>
          </a:bodyPr>
          <a:lstStyle/>
          <a:p>
            <a:pPr>
              <a:lnSpc>
                <a:spcPct val="90000"/>
              </a:lnSpc>
              <a:spcBef>
                <a:spcPct val="0"/>
              </a:spcBef>
              <a:defRPr/>
            </a:pPr>
            <a:r>
              <a:rPr lang="en" sz="2800" b="1" dirty="0">
                <a:solidFill>
                  <a:srgbClr val="003668"/>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sym typeface="Calibri"/>
              </a:rPr>
              <a:t>Key Considerations for Full-scale Implementation</a:t>
            </a:r>
            <a:endParaRPr lang="en-US" sz="2800" b="1" dirty="0">
              <a:solidFill>
                <a:srgbClr val="003668"/>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endParaRPr>
          </a:p>
          <a:p>
            <a:pPr>
              <a:lnSpc>
                <a:spcPct val="90000"/>
              </a:lnSpc>
              <a:spcBef>
                <a:spcPct val="0"/>
              </a:spcBef>
              <a:defRPr/>
            </a:pPr>
            <a:endParaRPr lang="en-US" sz="2400" b="1" dirty="0">
              <a:solidFill>
                <a:srgbClr val="003668"/>
              </a:solidFill>
              <a:effectLst>
                <a:outerShdw blurRad="50000" dist="30000" dir="5400000" algn="tl" rotWithShape="0">
                  <a:srgbClr val="000000">
                    <a:alpha val="30000"/>
                  </a:srgbClr>
                </a:outerShdw>
              </a:effectLst>
              <a:latin typeface="Gill Sans MT"/>
              <a:ea typeface="+mj-ea"/>
              <a:cs typeface="+mj-cs"/>
            </a:endParaRPr>
          </a:p>
        </p:txBody>
      </p:sp>
      <p:sp>
        <p:nvSpPr>
          <p:cNvPr id="30" name="TextBox 29">
            <a:extLst>
              <a:ext uri="{FF2B5EF4-FFF2-40B4-BE49-F238E27FC236}">
                <a16:creationId xmlns:a16="http://schemas.microsoft.com/office/drawing/2014/main" id="{C3FDB910-E35F-4521-9A86-7BF390E7C2DB}"/>
              </a:ext>
            </a:extLst>
          </p:cNvPr>
          <p:cNvSpPr txBox="1"/>
          <p:nvPr/>
        </p:nvSpPr>
        <p:spPr>
          <a:xfrm>
            <a:off x="3715304" y="6086682"/>
            <a:ext cx="6240765" cy="400110"/>
          </a:xfrm>
          <a:prstGeom prst="rect">
            <a:avLst/>
          </a:prstGeom>
          <a:noFill/>
        </p:spPr>
        <p:txBody>
          <a:bodyPr wrap="square" rtlCol="0">
            <a:spAutoFit/>
          </a:bodyPr>
          <a:lstStyle/>
          <a:p>
            <a:r>
              <a:rPr lang="en-GB" sz="2000" b="1" dirty="0">
                <a:solidFill>
                  <a:prstClr val="black"/>
                </a:solidFill>
                <a:latin typeface="Montserrat" pitchFamily="2" charset="77"/>
                <a:cs typeface="Arial" panose="020B0604020202020204" pitchFamily="34" charset="0"/>
              </a:rPr>
              <a:t> </a:t>
            </a:r>
          </a:p>
        </p:txBody>
      </p:sp>
      <p:pic>
        <p:nvPicPr>
          <p:cNvPr id="6" name="Picture 5" descr="A diagram of a diagram&#10;&#10;Description automatically generated">
            <a:extLst>
              <a:ext uri="{FF2B5EF4-FFF2-40B4-BE49-F238E27FC236}">
                <a16:creationId xmlns:a16="http://schemas.microsoft.com/office/drawing/2014/main" id="{91150456-0315-BC03-8D84-6AEA0D9B55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2665" y="1285430"/>
            <a:ext cx="4423335" cy="4239725"/>
          </a:xfrm>
          <a:prstGeom prst="rect">
            <a:avLst/>
          </a:prstGeom>
        </p:spPr>
      </p:pic>
      <p:sp>
        <p:nvSpPr>
          <p:cNvPr id="7" name="Google Shape;911;g28e14602595_21_166">
            <a:extLst>
              <a:ext uri="{FF2B5EF4-FFF2-40B4-BE49-F238E27FC236}">
                <a16:creationId xmlns:a16="http://schemas.microsoft.com/office/drawing/2014/main" id="{A31FA5E6-65ED-53A6-F6B0-1A61C844F5DF}"/>
              </a:ext>
            </a:extLst>
          </p:cNvPr>
          <p:cNvSpPr txBox="1"/>
          <p:nvPr/>
        </p:nvSpPr>
        <p:spPr>
          <a:xfrm>
            <a:off x="6365101" y="1592829"/>
            <a:ext cx="4455300" cy="3370800"/>
          </a:xfrm>
          <a:prstGeom prst="rect">
            <a:avLst/>
          </a:prstGeom>
          <a:noFill/>
          <a:ln>
            <a:noFill/>
          </a:ln>
        </p:spPr>
        <p:txBody>
          <a:bodyPr spcFirstLastPara="1" wrap="square" lIns="68575" tIns="68575" rIns="68575" bIns="68575" anchor="t" anchorCtr="0">
            <a:spAutoFit/>
          </a:bodyPr>
          <a:lstStyle/>
          <a:p>
            <a:pPr marL="342900" indent="-254000">
              <a:buClr>
                <a:srgbClr val="000000"/>
              </a:buClr>
              <a:buSzPts val="1400"/>
              <a:buFont typeface="Calibri"/>
              <a:buChar char="●"/>
            </a:pPr>
            <a:r>
              <a:rPr lang="en" sz="1400" kern="0" dirty="0">
                <a:solidFill>
                  <a:srgbClr val="000000"/>
                </a:solidFill>
                <a:ea typeface="Calibri"/>
                <a:cs typeface="Calibri"/>
                <a:sym typeface="Calibri"/>
              </a:rPr>
              <a:t>Integration with Settlement System </a:t>
            </a:r>
            <a:endParaRPr sz="1400" kern="0" dirty="0">
              <a:solidFill>
                <a:srgbClr val="000000"/>
              </a:solidFill>
              <a:ea typeface="Calibri"/>
              <a:cs typeface="Calibri"/>
              <a:sym typeface="Calibri"/>
            </a:endParaRPr>
          </a:p>
          <a:p>
            <a:pPr marL="342900">
              <a:buClr>
                <a:srgbClr val="000000"/>
              </a:buClr>
              <a:buFont typeface="Arial"/>
              <a:buNone/>
            </a:pPr>
            <a:endParaRPr sz="1400" kern="0" dirty="0">
              <a:solidFill>
                <a:srgbClr val="000000"/>
              </a:solidFill>
              <a:ea typeface="Calibri"/>
              <a:cs typeface="Calibri"/>
              <a:sym typeface="Calibri"/>
            </a:endParaRPr>
          </a:p>
          <a:p>
            <a:pPr marL="342900" indent="-254000">
              <a:buClr>
                <a:srgbClr val="000000"/>
              </a:buClr>
              <a:buSzPts val="1400"/>
              <a:buFont typeface="Calibri"/>
              <a:buChar char="●"/>
            </a:pPr>
            <a:r>
              <a:rPr lang="en" sz="1400" kern="0" dirty="0">
                <a:solidFill>
                  <a:srgbClr val="000000"/>
                </a:solidFill>
                <a:ea typeface="Calibri"/>
                <a:cs typeface="Calibri"/>
                <a:sym typeface="Calibri"/>
              </a:rPr>
              <a:t>Settlement Improvements (Single vs. Multiple Settlement Windows) </a:t>
            </a:r>
            <a:endParaRPr sz="1400" kern="0" dirty="0">
              <a:solidFill>
                <a:srgbClr val="000000"/>
              </a:solidFill>
              <a:ea typeface="Calibri"/>
              <a:cs typeface="Calibri"/>
              <a:sym typeface="Calibri"/>
            </a:endParaRPr>
          </a:p>
          <a:p>
            <a:pPr marL="342900">
              <a:buClr>
                <a:srgbClr val="000000"/>
              </a:buClr>
              <a:buFont typeface="Arial"/>
              <a:buNone/>
            </a:pPr>
            <a:endParaRPr sz="1400" kern="0" dirty="0">
              <a:solidFill>
                <a:srgbClr val="000000"/>
              </a:solidFill>
              <a:ea typeface="Calibri"/>
              <a:cs typeface="Calibri"/>
              <a:sym typeface="Calibri"/>
            </a:endParaRPr>
          </a:p>
          <a:p>
            <a:pPr marL="342900" indent="-254000">
              <a:buClr>
                <a:srgbClr val="000000"/>
              </a:buClr>
              <a:buSzPts val="1400"/>
              <a:buFont typeface="Calibri"/>
              <a:buChar char="●"/>
            </a:pPr>
            <a:r>
              <a:rPr lang="en" sz="1400" kern="0" dirty="0">
                <a:solidFill>
                  <a:srgbClr val="000000"/>
                </a:solidFill>
                <a:ea typeface="Calibri"/>
                <a:cs typeface="Calibri"/>
                <a:sym typeface="Calibri"/>
              </a:rPr>
              <a:t>Business Operations Framework to support multi-currency operations </a:t>
            </a:r>
            <a:endParaRPr sz="1400" kern="0" dirty="0">
              <a:solidFill>
                <a:srgbClr val="000000"/>
              </a:solidFill>
              <a:ea typeface="Calibri"/>
              <a:cs typeface="Calibri"/>
              <a:sym typeface="Calibri"/>
            </a:endParaRPr>
          </a:p>
          <a:p>
            <a:pPr marL="342900">
              <a:buClr>
                <a:srgbClr val="000000"/>
              </a:buClr>
              <a:buFont typeface="Arial"/>
              <a:buNone/>
            </a:pPr>
            <a:endParaRPr sz="1400" kern="0" dirty="0">
              <a:solidFill>
                <a:srgbClr val="000000"/>
              </a:solidFill>
              <a:ea typeface="Calibri"/>
              <a:cs typeface="Calibri"/>
              <a:sym typeface="Calibri"/>
            </a:endParaRPr>
          </a:p>
          <a:p>
            <a:pPr marL="342900" indent="-254000">
              <a:buClr>
                <a:srgbClr val="000000"/>
              </a:buClr>
              <a:buSzPts val="1400"/>
              <a:buFont typeface="Calibri"/>
              <a:buChar char="●"/>
            </a:pPr>
            <a:r>
              <a:rPr lang="en" sz="1400" kern="0" dirty="0">
                <a:solidFill>
                  <a:srgbClr val="000000"/>
                </a:solidFill>
                <a:ea typeface="Calibri"/>
                <a:cs typeface="Calibri"/>
                <a:sym typeface="Calibri"/>
              </a:rPr>
              <a:t>Interoperable Merchant Registry (QR Code)</a:t>
            </a:r>
            <a:endParaRPr sz="1400" kern="0" dirty="0">
              <a:solidFill>
                <a:srgbClr val="000000"/>
              </a:solidFill>
              <a:ea typeface="Calibri"/>
              <a:cs typeface="Calibri"/>
              <a:sym typeface="Calibri"/>
            </a:endParaRPr>
          </a:p>
          <a:p>
            <a:pPr marL="342900">
              <a:buClr>
                <a:srgbClr val="000000"/>
              </a:buClr>
              <a:buFont typeface="Arial"/>
              <a:buNone/>
            </a:pPr>
            <a:endParaRPr sz="1400" kern="0" dirty="0">
              <a:solidFill>
                <a:srgbClr val="000000"/>
              </a:solidFill>
              <a:ea typeface="Calibri"/>
              <a:cs typeface="Calibri"/>
              <a:sym typeface="Calibri"/>
            </a:endParaRPr>
          </a:p>
          <a:p>
            <a:pPr marL="342900" indent="-254000">
              <a:buClr>
                <a:srgbClr val="000000"/>
              </a:buClr>
              <a:buSzPts val="1400"/>
              <a:buFont typeface="Calibri"/>
              <a:buChar char="●"/>
            </a:pPr>
            <a:r>
              <a:rPr lang="en" sz="1400" kern="0" dirty="0">
                <a:solidFill>
                  <a:srgbClr val="000000"/>
                </a:solidFill>
                <a:ea typeface="Calibri"/>
                <a:cs typeface="Calibri"/>
                <a:sym typeface="Calibri"/>
              </a:rPr>
              <a:t>FRMS Case Management and Transaction Monitoring</a:t>
            </a:r>
            <a:endParaRPr sz="1400" kern="0" dirty="0">
              <a:solidFill>
                <a:srgbClr val="000000"/>
              </a:solidFill>
              <a:ea typeface="Calibri"/>
              <a:cs typeface="Calibri"/>
              <a:sym typeface="Calibri"/>
            </a:endParaRPr>
          </a:p>
          <a:p>
            <a:pPr marL="342900">
              <a:buClr>
                <a:srgbClr val="000000"/>
              </a:buClr>
              <a:buFont typeface="Arial"/>
              <a:buNone/>
            </a:pPr>
            <a:endParaRPr sz="1400" kern="0" dirty="0">
              <a:solidFill>
                <a:srgbClr val="000000"/>
              </a:solidFill>
              <a:ea typeface="Calibri"/>
              <a:cs typeface="Calibri"/>
              <a:sym typeface="Calibri"/>
            </a:endParaRPr>
          </a:p>
          <a:p>
            <a:pPr marL="342900" indent="-254000">
              <a:buClr>
                <a:srgbClr val="000000"/>
              </a:buClr>
              <a:buSzPts val="1400"/>
              <a:buFont typeface="Calibri"/>
              <a:buChar char="●"/>
            </a:pPr>
            <a:r>
              <a:rPr lang="en" sz="1400" kern="0" dirty="0">
                <a:solidFill>
                  <a:srgbClr val="000000"/>
                </a:solidFill>
                <a:ea typeface="Calibri"/>
                <a:cs typeface="Calibri"/>
                <a:sym typeface="Calibri"/>
              </a:rPr>
              <a:t>Dispute Management</a:t>
            </a:r>
            <a:endParaRPr sz="1400" kern="0" dirty="0">
              <a:solidFill>
                <a:srgbClr val="000000"/>
              </a:solidFill>
              <a:ea typeface="Calibri"/>
              <a:cs typeface="Calibri"/>
              <a:sym typeface="Calibri"/>
            </a:endParaRPr>
          </a:p>
          <a:p>
            <a:pPr marL="342900">
              <a:buClr>
                <a:srgbClr val="000000"/>
              </a:buClr>
              <a:buFont typeface="Arial"/>
              <a:buNone/>
            </a:pPr>
            <a:endParaRPr sz="1400" kern="0" dirty="0">
              <a:solidFill>
                <a:srgbClr val="000000"/>
              </a:solidFill>
              <a:ea typeface="Calibri"/>
              <a:cs typeface="Calibri"/>
              <a:sym typeface="Calibri"/>
            </a:endParaRPr>
          </a:p>
          <a:p>
            <a:pPr marL="342900" indent="-254000">
              <a:buClr>
                <a:srgbClr val="000000"/>
              </a:buClr>
              <a:buSzPts val="1400"/>
              <a:buFont typeface="Calibri"/>
              <a:buChar char="●"/>
            </a:pPr>
            <a:r>
              <a:rPr lang="en" sz="1400" kern="0" dirty="0">
                <a:solidFill>
                  <a:srgbClr val="000000"/>
                </a:solidFill>
                <a:ea typeface="Calibri"/>
                <a:cs typeface="Calibri"/>
                <a:sym typeface="Calibri"/>
              </a:rPr>
              <a:t>ISO20022 Roadmap  </a:t>
            </a:r>
            <a:endParaRPr sz="1400" kern="0" dirty="0">
              <a:solidFill>
                <a:srgbClr val="000000"/>
              </a:solidFill>
              <a:ea typeface="Calibri"/>
              <a:cs typeface="Calibri"/>
              <a:sym typeface="Calibri"/>
            </a:endParaRPr>
          </a:p>
        </p:txBody>
      </p:sp>
      <p:sp>
        <p:nvSpPr>
          <p:cNvPr id="9" name="Rectangle 8">
            <a:extLst>
              <a:ext uri="{FF2B5EF4-FFF2-40B4-BE49-F238E27FC236}">
                <a16:creationId xmlns:a16="http://schemas.microsoft.com/office/drawing/2014/main" id="{9D668ED0-320F-1725-8D33-2A3ED5482650}"/>
              </a:ext>
            </a:extLst>
          </p:cNvPr>
          <p:cNvSpPr/>
          <p:nvPr/>
        </p:nvSpPr>
        <p:spPr>
          <a:xfrm>
            <a:off x="-1" y="5206391"/>
            <a:ext cx="2578354" cy="1651609"/>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pic>
        <p:nvPicPr>
          <p:cNvPr id="10" name="Google Shape;126;p1">
            <a:extLst>
              <a:ext uri="{FF2B5EF4-FFF2-40B4-BE49-F238E27FC236}">
                <a16:creationId xmlns:a16="http://schemas.microsoft.com/office/drawing/2014/main" id="{000D602A-A3FD-D3A3-2B6A-8F8E259FD536}"/>
              </a:ext>
            </a:extLst>
          </p:cNvPr>
          <p:cNvPicPr preferRelativeResize="0"/>
          <p:nvPr/>
        </p:nvPicPr>
        <p:blipFill rotWithShape="1">
          <a:blip r:embed="rId5">
            <a:alphaModFix/>
          </a:blip>
          <a:srcRect/>
          <a:stretch/>
        </p:blipFill>
        <p:spPr>
          <a:xfrm>
            <a:off x="221649" y="5799668"/>
            <a:ext cx="1082526" cy="948026"/>
          </a:xfrm>
          <a:prstGeom prst="rect">
            <a:avLst/>
          </a:prstGeom>
          <a:noFill/>
          <a:ln>
            <a:noFill/>
          </a:ln>
        </p:spPr>
      </p:pic>
      <p:sp>
        <p:nvSpPr>
          <p:cNvPr id="11" name="Rectangle 10">
            <a:extLst>
              <a:ext uri="{FF2B5EF4-FFF2-40B4-BE49-F238E27FC236}">
                <a16:creationId xmlns:a16="http://schemas.microsoft.com/office/drawing/2014/main" id="{9B4A4BAD-6B9A-5D24-DA4D-A10A7ACA8C03}"/>
              </a:ext>
            </a:extLst>
          </p:cNvPr>
          <p:cNvSpPr/>
          <p:nvPr/>
        </p:nvSpPr>
        <p:spPr>
          <a:xfrm>
            <a:off x="10114946" y="5723089"/>
            <a:ext cx="2077054" cy="113491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pic>
        <p:nvPicPr>
          <p:cNvPr id="12" name="Google Shape;128;p1">
            <a:extLst>
              <a:ext uri="{FF2B5EF4-FFF2-40B4-BE49-F238E27FC236}">
                <a16:creationId xmlns:a16="http://schemas.microsoft.com/office/drawing/2014/main" id="{28074116-388A-3567-7857-BF2F8DC52BCA}"/>
              </a:ext>
            </a:extLst>
          </p:cNvPr>
          <p:cNvPicPr preferRelativeResize="0"/>
          <p:nvPr/>
        </p:nvPicPr>
        <p:blipFill rotWithShape="1">
          <a:blip r:embed="rId6">
            <a:alphaModFix/>
          </a:blip>
          <a:srcRect/>
          <a:stretch/>
        </p:blipFill>
        <p:spPr>
          <a:xfrm>
            <a:off x="10589955" y="6169601"/>
            <a:ext cx="1473790" cy="658764"/>
          </a:xfrm>
          <a:prstGeom prst="rect">
            <a:avLst/>
          </a:prstGeom>
          <a:noFill/>
          <a:ln>
            <a:noFill/>
          </a:ln>
        </p:spPr>
      </p:pic>
      <p:pic>
        <p:nvPicPr>
          <p:cNvPr id="14" name="Picture 13">
            <a:extLst>
              <a:ext uri="{FF2B5EF4-FFF2-40B4-BE49-F238E27FC236}">
                <a16:creationId xmlns:a16="http://schemas.microsoft.com/office/drawing/2014/main" id="{E5B69CAB-85E4-6A14-F6C1-25FAA0493C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97259" y="6453696"/>
            <a:ext cx="3543482" cy="374669"/>
          </a:xfrm>
          <a:prstGeom prst="rect">
            <a:avLst/>
          </a:prstGeom>
        </p:spPr>
      </p:pic>
    </p:spTree>
    <p:extLst>
      <p:ext uri="{BB962C8B-B14F-4D97-AF65-F5344CB8AC3E}">
        <p14:creationId xmlns:p14="http://schemas.microsoft.com/office/powerpoint/2010/main" val="1076660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1685B494-C65C-B64E-B875-B403F356D816}"/>
              </a:ext>
            </a:extLst>
          </p:cNvPr>
          <p:cNvPicPr>
            <a:picLocks noChangeAspect="1"/>
          </p:cNvPicPr>
          <p:nvPr/>
        </p:nvPicPr>
        <p:blipFill rotWithShape="1">
          <a:blip r:embed="rId3" cstate="screen">
            <a:alphaModFix/>
            <a:extLst>
              <a:ext uri="{28A0092B-C50C-407E-A947-70E740481C1C}">
                <a14:useLocalDpi xmlns:a14="http://schemas.microsoft.com/office/drawing/2010/main"/>
              </a:ext>
            </a:extLst>
          </a:blip>
          <a:srcRect/>
          <a:stretch/>
        </p:blipFill>
        <p:spPr>
          <a:xfrm>
            <a:off x="0" y="2113370"/>
            <a:ext cx="12192000" cy="4697896"/>
          </a:xfrm>
          <a:prstGeom prst="rect">
            <a:avLst/>
          </a:prstGeom>
        </p:spPr>
      </p:pic>
      <p:sp>
        <p:nvSpPr>
          <p:cNvPr id="26" name="TextBox 25">
            <a:extLst>
              <a:ext uri="{FF2B5EF4-FFF2-40B4-BE49-F238E27FC236}">
                <a16:creationId xmlns:a16="http://schemas.microsoft.com/office/drawing/2014/main" id="{44F2E420-96B5-4600-A908-7BF4B8487815}"/>
              </a:ext>
            </a:extLst>
          </p:cNvPr>
          <p:cNvSpPr txBox="1"/>
          <p:nvPr/>
        </p:nvSpPr>
        <p:spPr>
          <a:xfrm>
            <a:off x="3795150" y="2561070"/>
            <a:ext cx="5162584" cy="867930"/>
          </a:xfrm>
          <a:prstGeom prst="rect">
            <a:avLst/>
          </a:prstGeom>
          <a:noFill/>
        </p:spPr>
        <p:txBody>
          <a:bodyPr wrap="square" rtlCol="0">
            <a:spAutoFit/>
          </a:bodyPr>
          <a:lstStyle/>
          <a:p>
            <a:pPr>
              <a:lnSpc>
                <a:spcPct val="90000"/>
              </a:lnSpc>
              <a:spcBef>
                <a:spcPct val="0"/>
              </a:spcBef>
              <a:defRPr/>
            </a:pPr>
            <a:r>
              <a:rPr lang="en-US" sz="3200" b="1" dirty="0">
                <a:solidFill>
                  <a:srgbClr val="003668"/>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rPr>
              <a:t>Technical Considerations </a:t>
            </a:r>
          </a:p>
          <a:p>
            <a:pPr>
              <a:lnSpc>
                <a:spcPct val="90000"/>
              </a:lnSpc>
              <a:spcBef>
                <a:spcPct val="0"/>
              </a:spcBef>
              <a:defRPr/>
            </a:pPr>
            <a:endParaRPr lang="en-US" sz="2400" b="1" dirty="0">
              <a:solidFill>
                <a:srgbClr val="003668"/>
              </a:solidFill>
              <a:effectLst>
                <a:outerShdw blurRad="50000" dist="30000" dir="5400000" algn="tl" rotWithShape="0">
                  <a:srgbClr val="000000">
                    <a:alpha val="30000"/>
                  </a:srgbClr>
                </a:outerShdw>
              </a:effectLst>
              <a:latin typeface="Gill Sans MT"/>
              <a:ea typeface="+mj-ea"/>
              <a:cs typeface="+mj-cs"/>
            </a:endParaRPr>
          </a:p>
        </p:txBody>
      </p:sp>
      <p:sp>
        <p:nvSpPr>
          <p:cNvPr id="30" name="TextBox 29">
            <a:extLst>
              <a:ext uri="{FF2B5EF4-FFF2-40B4-BE49-F238E27FC236}">
                <a16:creationId xmlns:a16="http://schemas.microsoft.com/office/drawing/2014/main" id="{C3FDB910-E35F-4521-9A86-7BF390E7C2DB}"/>
              </a:ext>
            </a:extLst>
          </p:cNvPr>
          <p:cNvSpPr txBox="1"/>
          <p:nvPr/>
        </p:nvSpPr>
        <p:spPr>
          <a:xfrm>
            <a:off x="3715304" y="6086682"/>
            <a:ext cx="6240765" cy="400110"/>
          </a:xfrm>
          <a:prstGeom prst="rect">
            <a:avLst/>
          </a:prstGeom>
          <a:noFill/>
        </p:spPr>
        <p:txBody>
          <a:bodyPr wrap="square" rtlCol="0">
            <a:spAutoFit/>
          </a:bodyPr>
          <a:lstStyle/>
          <a:p>
            <a:r>
              <a:rPr lang="en-GB" sz="2000" b="1" dirty="0">
                <a:solidFill>
                  <a:prstClr val="black"/>
                </a:solidFill>
                <a:latin typeface="Montserrat" pitchFamily="2" charset="77"/>
                <a:cs typeface="Arial" panose="020B0604020202020204" pitchFamily="34" charset="0"/>
              </a:rPr>
              <a:t> </a:t>
            </a:r>
          </a:p>
        </p:txBody>
      </p:sp>
      <p:sp>
        <p:nvSpPr>
          <p:cNvPr id="6" name="Rectangle 5">
            <a:extLst>
              <a:ext uri="{FF2B5EF4-FFF2-40B4-BE49-F238E27FC236}">
                <a16:creationId xmlns:a16="http://schemas.microsoft.com/office/drawing/2014/main" id="{E0365F0A-01F6-FB32-0F51-F3F8FDA906C1}"/>
              </a:ext>
            </a:extLst>
          </p:cNvPr>
          <p:cNvSpPr/>
          <p:nvPr/>
        </p:nvSpPr>
        <p:spPr>
          <a:xfrm>
            <a:off x="-1" y="5206391"/>
            <a:ext cx="2578354" cy="1651609"/>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pic>
        <p:nvPicPr>
          <p:cNvPr id="7" name="Google Shape;126;p1">
            <a:extLst>
              <a:ext uri="{FF2B5EF4-FFF2-40B4-BE49-F238E27FC236}">
                <a16:creationId xmlns:a16="http://schemas.microsoft.com/office/drawing/2014/main" id="{868E6850-9CB9-006F-9A8B-3DCA35CF819B}"/>
              </a:ext>
            </a:extLst>
          </p:cNvPr>
          <p:cNvPicPr preferRelativeResize="0"/>
          <p:nvPr/>
        </p:nvPicPr>
        <p:blipFill rotWithShape="1">
          <a:blip r:embed="rId4">
            <a:alphaModFix/>
          </a:blip>
          <a:srcRect/>
          <a:stretch/>
        </p:blipFill>
        <p:spPr>
          <a:xfrm>
            <a:off x="221649" y="5799668"/>
            <a:ext cx="1082526" cy="948026"/>
          </a:xfrm>
          <a:prstGeom prst="rect">
            <a:avLst/>
          </a:prstGeom>
          <a:noFill/>
          <a:ln>
            <a:noFill/>
          </a:ln>
        </p:spPr>
      </p:pic>
      <p:sp>
        <p:nvSpPr>
          <p:cNvPr id="8" name="Rectangle 7">
            <a:extLst>
              <a:ext uri="{FF2B5EF4-FFF2-40B4-BE49-F238E27FC236}">
                <a16:creationId xmlns:a16="http://schemas.microsoft.com/office/drawing/2014/main" id="{FBFB64F6-A4C6-B6E0-0838-F2A80FF4644A}"/>
              </a:ext>
            </a:extLst>
          </p:cNvPr>
          <p:cNvSpPr/>
          <p:nvPr/>
        </p:nvSpPr>
        <p:spPr>
          <a:xfrm>
            <a:off x="10114946" y="5723089"/>
            <a:ext cx="2077054" cy="113491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pic>
        <p:nvPicPr>
          <p:cNvPr id="9" name="Google Shape;128;p1">
            <a:extLst>
              <a:ext uri="{FF2B5EF4-FFF2-40B4-BE49-F238E27FC236}">
                <a16:creationId xmlns:a16="http://schemas.microsoft.com/office/drawing/2014/main" id="{13792C6D-42FE-B18F-7FCF-3D76A5225D08}"/>
              </a:ext>
            </a:extLst>
          </p:cNvPr>
          <p:cNvPicPr preferRelativeResize="0"/>
          <p:nvPr/>
        </p:nvPicPr>
        <p:blipFill rotWithShape="1">
          <a:blip r:embed="rId5">
            <a:alphaModFix/>
          </a:blip>
          <a:srcRect/>
          <a:stretch/>
        </p:blipFill>
        <p:spPr>
          <a:xfrm>
            <a:off x="10589955" y="6169601"/>
            <a:ext cx="1473790" cy="658764"/>
          </a:xfrm>
          <a:prstGeom prst="rect">
            <a:avLst/>
          </a:prstGeom>
          <a:noFill/>
          <a:ln>
            <a:noFill/>
          </a:ln>
        </p:spPr>
      </p:pic>
      <p:pic>
        <p:nvPicPr>
          <p:cNvPr id="10" name="Picture 9">
            <a:extLst>
              <a:ext uri="{FF2B5EF4-FFF2-40B4-BE49-F238E27FC236}">
                <a16:creationId xmlns:a16="http://schemas.microsoft.com/office/drawing/2014/main" id="{874B04C9-9B51-249E-CCBD-BF3868C87B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7259" y="6453696"/>
            <a:ext cx="3543482" cy="374669"/>
          </a:xfrm>
          <a:prstGeom prst="rect">
            <a:avLst/>
          </a:prstGeom>
        </p:spPr>
      </p:pic>
    </p:spTree>
    <p:extLst>
      <p:ext uri="{BB962C8B-B14F-4D97-AF65-F5344CB8AC3E}">
        <p14:creationId xmlns:p14="http://schemas.microsoft.com/office/powerpoint/2010/main" val="2392711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44F2E420-96B5-4600-A908-7BF4B8487815}"/>
              </a:ext>
            </a:extLst>
          </p:cNvPr>
          <p:cNvSpPr txBox="1"/>
          <p:nvPr/>
        </p:nvSpPr>
        <p:spPr>
          <a:xfrm>
            <a:off x="3795150" y="238395"/>
            <a:ext cx="5162584" cy="867930"/>
          </a:xfrm>
          <a:prstGeom prst="rect">
            <a:avLst/>
          </a:prstGeom>
          <a:noFill/>
        </p:spPr>
        <p:txBody>
          <a:bodyPr wrap="square" rtlCol="0">
            <a:spAutoFit/>
          </a:bodyPr>
          <a:lstStyle/>
          <a:p>
            <a:pPr>
              <a:lnSpc>
                <a:spcPct val="90000"/>
              </a:lnSpc>
              <a:spcBef>
                <a:spcPct val="0"/>
              </a:spcBef>
              <a:defRPr/>
            </a:pPr>
            <a:r>
              <a:rPr lang="en-US" sz="3200" b="1" dirty="0">
                <a:solidFill>
                  <a:srgbClr val="003668"/>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rPr>
              <a:t>Integration Options</a:t>
            </a:r>
          </a:p>
          <a:p>
            <a:pPr>
              <a:lnSpc>
                <a:spcPct val="90000"/>
              </a:lnSpc>
              <a:spcBef>
                <a:spcPct val="0"/>
              </a:spcBef>
              <a:defRPr/>
            </a:pPr>
            <a:endParaRPr lang="en-US" sz="2400" b="1" dirty="0">
              <a:solidFill>
                <a:srgbClr val="003668"/>
              </a:solidFill>
              <a:effectLst>
                <a:outerShdw blurRad="50000" dist="30000" dir="5400000" algn="tl" rotWithShape="0">
                  <a:srgbClr val="000000">
                    <a:alpha val="30000"/>
                  </a:srgbClr>
                </a:outerShdw>
              </a:effectLst>
              <a:latin typeface="Gill Sans MT"/>
              <a:ea typeface="+mj-ea"/>
              <a:cs typeface="+mj-cs"/>
            </a:endParaRPr>
          </a:p>
        </p:txBody>
      </p:sp>
      <p:sp>
        <p:nvSpPr>
          <p:cNvPr id="30" name="TextBox 29">
            <a:extLst>
              <a:ext uri="{FF2B5EF4-FFF2-40B4-BE49-F238E27FC236}">
                <a16:creationId xmlns:a16="http://schemas.microsoft.com/office/drawing/2014/main" id="{C3FDB910-E35F-4521-9A86-7BF390E7C2DB}"/>
              </a:ext>
            </a:extLst>
          </p:cNvPr>
          <p:cNvSpPr txBox="1"/>
          <p:nvPr/>
        </p:nvSpPr>
        <p:spPr>
          <a:xfrm>
            <a:off x="3715304" y="6086682"/>
            <a:ext cx="6240765" cy="400110"/>
          </a:xfrm>
          <a:prstGeom prst="rect">
            <a:avLst/>
          </a:prstGeom>
          <a:noFill/>
        </p:spPr>
        <p:txBody>
          <a:bodyPr wrap="square" rtlCol="0">
            <a:spAutoFit/>
          </a:bodyPr>
          <a:lstStyle/>
          <a:p>
            <a:r>
              <a:rPr lang="en-GB" sz="2000" b="1" dirty="0">
                <a:solidFill>
                  <a:prstClr val="black"/>
                </a:solidFill>
                <a:latin typeface="Montserrat" pitchFamily="2" charset="77"/>
                <a:cs typeface="Arial" panose="020B0604020202020204" pitchFamily="34" charset="0"/>
              </a:rPr>
              <a:t> </a:t>
            </a:r>
          </a:p>
        </p:txBody>
      </p:sp>
      <p:sp>
        <p:nvSpPr>
          <p:cNvPr id="6" name="Rectangle 5">
            <a:extLst>
              <a:ext uri="{FF2B5EF4-FFF2-40B4-BE49-F238E27FC236}">
                <a16:creationId xmlns:a16="http://schemas.microsoft.com/office/drawing/2014/main" id="{E0365F0A-01F6-FB32-0F51-F3F8FDA906C1}"/>
              </a:ext>
            </a:extLst>
          </p:cNvPr>
          <p:cNvSpPr/>
          <p:nvPr/>
        </p:nvSpPr>
        <p:spPr>
          <a:xfrm>
            <a:off x="-1" y="5206391"/>
            <a:ext cx="2578354" cy="1651609"/>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pic>
        <p:nvPicPr>
          <p:cNvPr id="7" name="Google Shape;126;p1">
            <a:extLst>
              <a:ext uri="{FF2B5EF4-FFF2-40B4-BE49-F238E27FC236}">
                <a16:creationId xmlns:a16="http://schemas.microsoft.com/office/drawing/2014/main" id="{868E6850-9CB9-006F-9A8B-3DCA35CF819B}"/>
              </a:ext>
            </a:extLst>
          </p:cNvPr>
          <p:cNvPicPr preferRelativeResize="0"/>
          <p:nvPr/>
        </p:nvPicPr>
        <p:blipFill rotWithShape="1">
          <a:blip r:embed="rId3">
            <a:alphaModFix/>
          </a:blip>
          <a:srcRect/>
          <a:stretch/>
        </p:blipFill>
        <p:spPr>
          <a:xfrm>
            <a:off x="221649" y="5799668"/>
            <a:ext cx="1082526" cy="948026"/>
          </a:xfrm>
          <a:prstGeom prst="rect">
            <a:avLst/>
          </a:prstGeom>
          <a:noFill/>
          <a:ln>
            <a:noFill/>
          </a:ln>
        </p:spPr>
      </p:pic>
      <p:sp>
        <p:nvSpPr>
          <p:cNvPr id="8" name="Rectangle 7">
            <a:extLst>
              <a:ext uri="{FF2B5EF4-FFF2-40B4-BE49-F238E27FC236}">
                <a16:creationId xmlns:a16="http://schemas.microsoft.com/office/drawing/2014/main" id="{FBFB64F6-A4C6-B6E0-0838-F2A80FF4644A}"/>
              </a:ext>
            </a:extLst>
          </p:cNvPr>
          <p:cNvSpPr/>
          <p:nvPr/>
        </p:nvSpPr>
        <p:spPr>
          <a:xfrm>
            <a:off x="10114946" y="5723089"/>
            <a:ext cx="2077054" cy="113491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pic>
        <p:nvPicPr>
          <p:cNvPr id="9" name="Google Shape;128;p1">
            <a:extLst>
              <a:ext uri="{FF2B5EF4-FFF2-40B4-BE49-F238E27FC236}">
                <a16:creationId xmlns:a16="http://schemas.microsoft.com/office/drawing/2014/main" id="{13792C6D-42FE-B18F-7FCF-3D76A5225D08}"/>
              </a:ext>
            </a:extLst>
          </p:cNvPr>
          <p:cNvPicPr preferRelativeResize="0"/>
          <p:nvPr/>
        </p:nvPicPr>
        <p:blipFill rotWithShape="1">
          <a:blip r:embed="rId4">
            <a:alphaModFix/>
          </a:blip>
          <a:srcRect/>
          <a:stretch/>
        </p:blipFill>
        <p:spPr>
          <a:xfrm>
            <a:off x="10589955" y="6169601"/>
            <a:ext cx="1473790" cy="658764"/>
          </a:xfrm>
          <a:prstGeom prst="rect">
            <a:avLst/>
          </a:prstGeom>
          <a:noFill/>
          <a:ln>
            <a:noFill/>
          </a:ln>
        </p:spPr>
      </p:pic>
      <p:pic>
        <p:nvPicPr>
          <p:cNvPr id="10" name="Picture 9">
            <a:extLst>
              <a:ext uri="{FF2B5EF4-FFF2-40B4-BE49-F238E27FC236}">
                <a16:creationId xmlns:a16="http://schemas.microsoft.com/office/drawing/2014/main" id="{874B04C9-9B51-249E-CCBD-BF3868C87B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7259" y="6453696"/>
            <a:ext cx="3543482" cy="374669"/>
          </a:xfrm>
          <a:prstGeom prst="rect">
            <a:avLst/>
          </a:prstGeom>
        </p:spPr>
      </p:pic>
      <p:pic>
        <p:nvPicPr>
          <p:cNvPr id="4" name="Picture 3">
            <a:extLst>
              <a:ext uri="{FF2B5EF4-FFF2-40B4-BE49-F238E27FC236}">
                <a16:creationId xmlns:a16="http://schemas.microsoft.com/office/drawing/2014/main" id="{224E8607-F4F4-47C1-C2E0-F981397AD720}"/>
              </a:ext>
            </a:extLst>
          </p:cNvPr>
          <p:cNvPicPr>
            <a:picLocks noChangeAspect="1"/>
          </p:cNvPicPr>
          <p:nvPr/>
        </p:nvPicPr>
        <p:blipFill>
          <a:blip r:embed="rId6"/>
          <a:stretch>
            <a:fillRect/>
          </a:stretch>
        </p:blipFill>
        <p:spPr>
          <a:xfrm>
            <a:off x="968190" y="986236"/>
            <a:ext cx="9906816" cy="4820109"/>
          </a:xfrm>
          <a:prstGeom prst="rect">
            <a:avLst/>
          </a:prstGeom>
        </p:spPr>
      </p:pic>
    </p:spTree>
    <p:extLst>
      <p:ext uri="{BB962C8B-B14F-4D97-AF65-F5344CB8AC3E}">
        <p14:creationId xmlns:p14="http://schemas.microsoft.com/office/powerpoint/2010/main" val="973072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44F2E420-96B5-4600-A908-7BF4B8487815}"/>
              </a:ext>
            </a:extLst>
          </p:cNvPr>
          <p:cNvSpPr txBox="1"/>
          <p:nvPr/>
        </p:nvSpPr>
        <p:spPr>
          <a:xfrm>
            <a:off x="3795150" y="238395"/>
            <a:ext cx="5162584" cy="867930"/>
          </a:xfrm>
          <a:prstGeom prst="rect">
            <a:avLst/>
          </a:prstGeom>
          <a:noFill/>
        </p:spPr>
        <p:txBody>
          <a:bodyPr wrap="square" rtlCol="0">
            <a:spAutoFit/>
          </a:bodyPr>
          <a:lstStyle/>
          <a:p>
            <a:pPr>
              <a:lnSpc>
                <a:spcPct val="90000"/>
              </a:lnSpc>
              <a:spcBef>
                <a:spcPct val="0"/>
              </a:spcBef>
              <a:defRPr/>
            </a:pPr>
            <a:r>
              <a:rPr lang="en-US" sz="3200" b="1" dirty="0">
                <a:solidFill>
                  <a:srgbClr val="003668"/>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rPr>
              <a:t>POC Design</a:t>
            </a:r>
          </a:p>
          <a:p>
            <a:pPr>
              <a:lnSpc>
                <a:spcPct val="90000"/>
              </a:lnSpc>
              <a:spcBef>
                <a:spcPct val="0"/>
              </a:spcBef>
              <a:defRPr/>
            </a:pPr>
            <a:endParaRPr lang="en-US" sz="2400" b="1" dirty="0">
              <a:solidFill>
                <a:srgbClr val="003668"/>
              </a:solidFill>
              <a:effectLst>
                <a:outerShdw blurRad="50000" dist="30000" dir="5400000" algn="tl" rotWithShape="0">
                  <a:srgbClr val="000000">
                    <a:alpha val="30000"/>
                  </a:srgbClr>
                </a:outerShdw>
              </a:effectLst>
              <a:latin typeface="Gill Sans MT"/>
              <a:ea typeface="+mj-ea"/>
              <a:cs typeface="+mj-cs"/>
            </a:endParaRPr>
          </a:p>
        </p:txBody>
      </p:sp>
      <p:sp>
        <p:nvSpPr>
          <p:cNvPr id="30" name="TextBox 29">
            <a:extLst>
              <a:ext uri="{FF2B5EF4-FFF2-40B4-BE49-F238E27FC236}">
                <a16:creationId xmlns:a16="http://schemas.microsoft.com/office/drawing/2014/main" id="{C3FDB910-E35F-4521-9A86-7BF390E7C2DB}"/>
              </a:ext>
            </a:extLst>
          </p:cNvPr>
          <p:cNvSpPr txBox="1"/>
          <p:nvPr/>
        </p:nvSpPr>
        <p:spPr>
          <a:xfrm>
            <a:off x="3715304" y="6086682"/>
            <a:ext cx="6240765" cy="400110"/>
          </a:xfrm>
          <a:prstGeom prst="rect">
            <a:avLst/>
          </a:prstGeom>
          <a:noFill/>
        </p:spPr>
        <p:txBody>
          <a:bodyPr wrap="square" rtlCol="0">
            <a:spAutoFit/>
          </a:bodyPr>
          <a:lstStyle/>
          <a:p>
            <a:r>
              <a:rPr lang="en-GB" sz="2000" b="1" dirty="0">
                <a:solidFill>
                  <a:prstClr val="black"/>
                </a:solidFill>
                <a:latin typeface="Montserrat" pitchFamily="2" charset="77"/>
                <a:cs typeface="Arial" panose="020B0604020202020204" pitchFamily="34" charset="0"/>
              </a:rPr>
              <a:t> </a:t>
            </a:r>
          </a:p>
        </p:txBody>
      </p:sp>
      <p:sp>
        <p:nvSpPr>
          <p:cNvPr id="6" name="Rectangle 5">
            <a:extLst>
              <a:ext uri="{FF2B5EF4-FFF2-40B4-BE49-F238E27FC236}">
                <a16:creationId xmlns:a16="http://schemas.microsoft.com/office/drawing/2014/main" id="{E0365F0A-01F6-FB32-0F51-F3F8FDA906C1}"/>
              </a:ext>
            </a:extLst>
          </p:cNvPr>
          <p:cNvSpPr/>
          <p:nvPr/>
        </p:nvSpPr>
        <p:spPr>
          <a:xfrm>
            <a:off x="-1" y="5206391"/>
            <a:ext cx="2578354" cy="1651609"/>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pic>
        <p:nvPicPr>
          <p:cNvPr id="7" name="Google Shape;126;p1">
            <a:extLst>
              <a:ext uri="{FF2B5EF4-FFF2-40B4-BE49-F238E27FC236}">
                <a16:creationId xmlns:a16="http://schemas.microsoft.com/office/drawing/2014/main" id="{868E6850-9CB9-006F-9A8B-3DCA35CF819B}"/>
              </a:ext>
            </a:extLst>
          </p:cNvPr>
          <p:cNvPicPr preferRelativeResize="0"/>
          <p:nvPr/>
        </p:nvPicPr>
        <p:blipFill rotWithShape="1">
          <a:blip r:embed="rId3">
            <a:alphaModFix/>
          </a:blip>
          <a:srcRect/>
          <a:stretch/>
        </p:blipFill>
        <p:spPr>
          <a:xfrm>
            <a:off x="221649" y="5799668"/>
            <a:ext cx="1082526" cy="948026"/>
          </a:xfrm>
          <a:prstGeom prst="rect">
            <a:avLst/>
          </a:prstGeom>
          <a:noFill/>
          <a:ln>
            <a:noFill/>
          </a:ln>
        </p:spPr>
      </p:pic>
      <p:sp>
        <p:nvSpPr>
          <p:cNvPr id="8" name="Rectangle 7">
            <a:extLst>
              <a:ext uri="{FF2B5EF4-FFF2-40B4-BE49-F238E27FC236}">
                <a16:creationId xmlns:a16="http://schemas.microsoft.com/office/drawing/2014/main" id="{FBFB64F6-A4C6-B6E0-0838-F2A80FF4644A}"/>
              </a:ext>
            </a:extLst>
          </p:cNvPr>
          <p:cNvSpPr/>
          <p:nvPr/>
        </p:nvSpPr>
        <p:spPr>
          <a:xfrm>
            <a:off x="10114946" y="5723089"/>
            <a:ext cx="2077054" cy="113491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pic>
        <p:nvPicPr>
          <p:cNvPr id="9" name="Google Shape;128;p1">
            <a:extLst>
              <a:ext uri="{FF2B5EF4-FFF2-40B4-BE49-F238E27FC236}">
                <a16:creationId xmlns:a16="http://schemas.microsoft.com/office/drawing/2014/main" id="{13792C6D-42FE-B18F-7FCF-3D76A5225D08}"/>
              </a:ext>
            </a:extLst>
          </p:cNvPr>
          <p:cNvPicPr preferRelativeResize="0"/>
          <p:nvPr/>
        </p:nvPicPr>
        <p:blipFill rotWithShape="1">
          <a:blip r:embed="rId4">
            <a:alphaModFix/>
          </a:blip>
          <a:srcRect/>
          <a:stretch/>
        </p:blipFill>
        <p:spPr>
          <a:xfrm>
            <a:off x="10589955" y="6169601"/>
            <a:ext cx="1473790" cy="658764"/>
          </a:xfrm>
          <a:prstGeom prst="rect">
            <a:avLst/>
          </a:prstGeom>
          <a:noFill/>
          <a:ln>
            <a:noFill/>
          </a:ln>
        </p:spPr>
      </p:pic>
      <p:pic>
        <p:nvPicPr>
          <p:cNvPr id="10" name="Picture 9">
            <a:extLst>
              <a:ext uri="{FF2B5EF4-FFF2-40B4-BE49-F238E27FC236}">
                <a16:creationId xmlns:a16="http://schemas.microsoft.com/office/drawing/2014/main" id="{874B04C9-9B51-249E-CCBD-BF3868C87B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7259" y="6453696"/>
            <a:ext cx="3543482" cy="374669"/>
          </a:xfrm>
          <a:prstGeom prst="rect">
            <a:avLst/>
          </a:prstGeom>
        </p:spPr>
      </p:pic>
      <p:pic>
        <p:nvPicPr>
          <p:cNvPr id="3" name="Picture 2">
            <a:extLst>
              <a:ext uri="{FF2B5EF4-FFF2-40B4-BE49-F238E27FC236}">
                <a16:creationId xmlns:a16="http://schemas.microsoft.com/office/drawing/2014/main" id="{739844E5-B4DE-2154-97E3-4C9668EF9842}"/>
              </a:ext>
            </a:extLst>
          </p:cNvPr>
          <p:cNvPicPr>
            <a:picLocks noChangeAspect="1"/>
          </p:cNvPicPr>
          <p:nvPr/>
        </p:nvPicPr>
        <p:blipFill>
          <a:blip r:embed="rId6"/>
          <a:stretch>
            <a:fillRect/>
          </a:stretch>
        </p:blipFill>
        <p:spPr>
          <a:xfrm>
            <a:off x="1054568" y="1044837"/>
            <a:ext cx="10500992" cy="5012210"/>
          </a:xfrm>
          <a:prstGeom prst="rect">
            <a:avLst/>
          </a:prstGeom>
        </p:spPr>
      </p:pic>
    </p:spTree>
    <p:extLst>
      <p:ext uri="{BB962C8B-B14F-4D97-AF65-F5344CB8AC3E}">
        <p14:creationId xmlns:p14="http://schemas.microsoft.com/office/powerpoint/2010/main" val="1355177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44F2E420-96B5-4600-A908-7BF4B8487815}"/>
              </a:ext>
            </a:extLst>
          </p:cNvPr>
          <p:cNvSpPr txBox="1"/>
          <p:nvPr/>
        </p:nvSpPr>
        <p:spPr>
          <a:xfrm>
            <a:off x="2180868" y="238395"/>
            <a:ext cx="6776866" cy="867930"/>
          </a:xfrm>
          <a:prstGeom prst="rect">
            <a:avLst/>
          </a:prstGeom>
          <a:noFill/>
        </p:spPr>
        <p:txBody>
          <a:bodyPr wrap="square" rtlCol="0">
            <a:spAutoFit/>
          </a:bodyPr>
          <a:lstStyle/>
          <a:p>
            <a:pPr>
              <a:lnSpc>
                <a:spcPct val="90000"/>
              </a:lnSpc>
              <a:spcBef>
                <a:spcPct val="0"/>
              </a:spcBef>
              <a:defRPr/>
            </a:pPr>
            <a:r>
              <a:rPr lang="en-US" sz="3200" b="1" dirty="0">
                <a:solidFill>
                  <a:srgbClr val="003668"/>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rPr>
              <a:t>Cross Network Provider</a:t>
            </a:r>
          </a:p>
          <a:p>
            <a:pPr>
              <a:lnSpc>
                <a:spcPct val="90000"/>
              </a:lnSpc>
              <a:spcBef>
                <a:spcPct val="0"/>
              </a:spcBef>
              <a:defRPr/>
            </a:pPr>
            <a:endParaRPr lang="en-US" sz="2400" b="1" dirty="0">
              <a:solidFill>
                <a:srgbClr val="003668"/>
              </a:solidFill>
              <a:effectLst>
                <a:outerShdw blurRad="50000" dist="30000" dir="5400000" algn="tl" rotWithShape="0">
                  <a:srgbClr val="000000">
                    <a:alpha val="30000"/>
                  </a:srgbClr>
                </a:outerShdw>
              </a:effectLst>
              <a:latin typeface="Gill Sans MT"/>
              <a:ea typeface="+mj-ea"/>
              <a:cs typeface="+mj-cs"/>
            </a:endParaRPr>
          </a:p>
        </p:txBody>
      </p:sp>
      <p:sp>
        <p:nvSpPr>
          <p:cNvPr id="30" name="TextBox 29">
            <a:extLst>
              <a:ext uri="{FF2B5EF4-FFF2-40B4-BE49-F238E27FC236}">
                <a16:creationId xmlns:a16="http://schemas.microsoft.com/office/drawing/2014/main" id="{C3FDB910-E35F-4521-9A86-7BF390E7C2DB}"/>
              </a:ext>
            </a:extLst>
          </p:cNvPr>
          <p:cNvSpPr txBox="1"/>
          <p:nvPr/>
        </p:nvSpPr>
        <p:spPr>
          <a:xfrm>
            <a:off x="3715304" y="6086682"/>
            <a:ext cx="6240765" cy="400110"/>
          </a:xfrm>
          <a:prstGeom prst="rect">
            <a:avLst/>
          </a:prstGeom>
          <a:noFill/>
        </p:spPr>
        <p:txBody>
          <a:bodyPr wrap="square" rtlCol="0">
            <a:spAutoFit/>
          </a:bodyPr>
          <a:lstStyle/>
          <a:p>
            <a:r>
              <a:rPr lang="en-GB" sz="2000" b="1" dirty="0">
                <a:solidFill>
                  <a:prstClr val="black"/>
                </a:solidFill>
                <a:latin typeface="Montserrat" pitchFamily="2" charset="77"/>
                <a:cs typeface="Arial" panose="020B0604020202020204" pitchFamily="34" charset="0"/>
              </a:rPr>
              <a:t> </a:t>
            </a:r>
          </a:p>
        </p:txBody>
      </p:sp>
      <p:sp>
        <p:nvSpPr>
          <p:cNvPr id="6" name="Rectangle 5">
            <a:extLst>
              <a:ext uri="{FF2B5EF4-FFF2-40B4-BE49-F238E27FC236}">
                <a16:creationId xmlns:a16="http://schemas.microsoft.com/office/drawing/2014/main" id="{E0365F0A-01F6-FB32-0F51-F3F8FDA906C1}"/>
              </a:ext>
            </a:extLst>
          </p:cNvPr>
          <p:cNvSpPr/>
          <p:nvPr/>
        </p:nvSpPr>
        <p:spPr>
          <a:xfrm>
            <a:off x="-1" y="5206391"/>
            <a:ext cx="2578354" cy="1651609"/>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pic>
        <p:nvPicPr>
          <p:cNvPr id="7" name="Google Shape;126;p1">
            <a:extLst>
              <a:ext uri="{FF2B5EF4-FFF2-40B4-BE49-F238E27FC236}">
                <a16:creationId xmlns:a16="http://schemas.microsoft.com/office/drawing/2014/main" id="{868E6850-9CB9-006F-9A8B-3DCA35CF819B}"/>
              </a:ext>
            </a:extLst>
          </p:cNvPr>
          <p:cNvPicPr preferRelativeResize="0"/>
          <p:nvPr/>
        </p:nvPicPr>
        <p:blipFill rotWithShape="1">
          <a:blip r:embed="rId3">
            <a:alphaModFix/>
          </a:blip>
          <a:srcRect/>
          <a:stretch/>
        </p:blipFill>
        <p:spPr>
          <a:xfrm>
            <a:off x="221649" y="5799668"/>
            <a:ext cx="1082526" cy="948026"/>
          </a:xfrm>
          <a:prstGeom prst="rect">
            <a:avLst/>
          </a:prstGeom>
          <a:noFill/>
          <a:ln>
            <a:noFill/>
          </a:ln>
        </p:spPr>
      </p:pic>
      <p:sp>
        <p:nvSpPr>
          <p:cNvPr id="8" name="Rectangle 7">
            <a:extLst>
              <a:ext uri="{FF2B5EF4-FFF2-40B4-BE49-F238E27FC236}">
                <a16:creationId xmlns:a16="http://schemas.microsoft.com/office/drawing/2014/main" id="{FBFB64F6-A4C6-B6E0-0838-F2A80FF4644A}"/>
              </a:ext>
            </a:extLst>
          </p:cNvPr>
          <p:cNvSpPr/>
          <p:nvPr/>
        </p:nvSpPr>
        <p:spPr>
          <a:xfrm>
            <a:off x="10114946" y="5723089"/>
            <a:ext cx="2077054" cy="113491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pic>
        <p:nvPicPr>
          <p:cNvPr id="9" name="Google Shape;128;p1">
            <a:extLst>
              <a:ext uri="{FF2B5EF4-FFF2-40B4-BE49-F238E27FC236}">
                <a16:creationId xmlns:a16="http://schemas.microsoft.com/office/drawing/2014/main" id="{13792C6D-42FE-B18F-7FCF-3D76A5225D08}"/>
              </a:ext>
            </a:extLst>
          </p:cNvPr>
          <p:cNvPicPr preferRelativeResize="0"/>
          <p:nvPr/>
        </p:nvPicPr>
        <p:blipFill rotWithShape="1">
          <a:blip r:embed="rId4">
            <a:alphaModFix/>
          </a:blip>
          <a:srcRect/>
          <a:stretch/>
        </p:blipFill>
        <p:spPr>
          <a:xfrm>
            <a:off x="10589955" y="6169601"/>
            <a:ext cx="1473790" cy="658764"/>
          </a:xfrm>
          <a:prstGeom prst="rect">
            <a:avLst/>
          </a:prstGeom>
          <a:noFill/>
          <a:ln>
            <a:noFill/>
          </a:ln>
        </p:spPr>
      </p:pic>
      <p:pic>
        <p:nvPicPr>
          <p:cNvPr id="10" name="Picture 9">
            <a:extLst>
              <a:ext uri="{FF2B5EF4-FFF2-40B4-BE49-F238E27FC236}">
                <a16:creationId xmlns:a16="http://schemas.microsoft.com/office/drawing/2014/main" id="{874B04C9-9B51-249E-CCBD-BF3868C87B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7259" y="6453696"/>
            <a:ext cx="3543482" cy="374669"/>
          </a:xfrm>
          <a:prstGeom prst="rect">
            <a:avLst/>
          </a:prstGeom>
        </p:spPr>
      </p:pic>
      <p:pic>
        <p:nvPicPr>
          <p:cNvPr id="3" name="Picture 2">
            <a:extLst>
              <a:ext uri="{FF2B5EF4-FFF2-40B4-BE49-F238E27FC236}">
                <a16:creationId xmlns:a16="http://schemas.microsoft.com/office/drawing/2014/main" id="{C3E61638-0603-91D7-0622-E3F9DA8C6A0E}"/>
              </a:ext>
            </a:extLst>
          </p:cNvPr>
          <p:cNvPicPr>
            <a:picLocks noChangeAspect="1"/>
          </p:cNvPicPr>
          <p:nvPr/>
        </p:nvPicPr>
        <p:blipFill>
          <a:blip r:embed="rId6"/>
          <a:stretch>
            <a:fillRect/>
          </a:stretch>
        </p:blipFill>
        <p:spPr>
          <a:xfrm>
            <a:off x="-63568" y="1159376"/>
            <a:ext cx="12192000" cy="4298719"/>
          </a:xfrm>
          <a:prstGeom prst="rect">
            <a:avLst/>
          </a:prstGeom>
        </p:spPr>
      </p:pic>
    </p:spTree>
    <p:extLst>
      <p:ext uri="{BB962C8B-B14F-4D97-AF65-F5344CB8AC3E}">
        <p14:creationId xmlns:p14="http://schemas.microsoft.com/office/powerpoint/2010/main" val="1668245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44F2E420-96B5-4600-A908-7BF4B8487815}"/>
              </a:ext>
            </a:extLst>
          </p:cNvPr>
          <p:cNvSpPr txBox="1"/>
          <p:nvPr/>
        </p:nvSpPr>
        <p:spPr>
          <a:xfrm>
            <a:off x="2180868" y="238395"/>
            <a:ext cx="6776866" cy="867930"/>
          </a:xfrm>
          <a:prstGeom prst="rect">
            <a:avLst/>
          </a:prstGeom>
          <a:noFill/>
        </p:spPr>
        <p:txBody>
          <a:bodyPr wrap="square" rtlCol="0">
            <a:spAutoFit/>
          </a:bodyPr>
          <a:lstStyle/>
          <a:p>
            <a:pPr>
              <a:lnSpc>
                <a:spcPct val="90000"/>
              </a:lnSpc>
              <a:spcBef>
                <a:spcPct val="0"/>
              </a:spcBef>
              <a:defRPr/>
            </a:pPr>
            <a:r>
              <a:rPr lang="en-US" sz="3200" b="1" dirty="0">
                <a:solidFill>
                  <a:srgbClr val="003668"/>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rPr>
              <a:t>Currency Conversion Flow</a:t>
            </a:r>
          </a:p>
          <a:p>
            <a:pPr>
              <a:lnSpc>
                <a:spcPct val="90000"/>
              </a:lnSpc>
              <a:spcBef>
                <a:spcPct val="0"/>
              </a:spcBef>
              <a:defRPr/>
            </a:pPr>
            <a:endParaRPr lang="en-US" sz="2400" b="1" dirty="0">
              <a:solidFill>
                <a:srgbClr val="003668"/>
              </a:solidFill>
              <a:effectLst>
                <a:outerShdw blurRad="50000" dist="30000" dir="5400000" algn="tl" rotWithShape="0">
                  <a:srgbClr val="000000">
                    <a:alpha val="30000"/>
                  </a:srgbClr>
                </a:outerShdw>
              </a:effectLst>
              <a:latin typeface="Gill Sans MT"/>
              <a:ea typeface="+mj-ea"/>
              <a:cs typeface="+mj-cs"/>
            </a:endParaRPr>
          </a:p>
        </p:txBody>
      </p:sp>
      <p:sp>
        <p:nvSpPr>
          <p:cNvPr id="30" name="TextBox 29">
            <a:extLst>
              <a:ext uri="{FF2B5EF4-FFF2-40B4-BE49-F238E27FC236}">
                <a16:creationId xmlns:a16="http://schemas.microsoft.com/office/drawing/2014/main" id="{C3FDB910-E35F-4521-9A86-7BF390E7C2DB}"/>
              </a:ext>
            </a:extLst>
          </p:cNvPr>
          <p:cNvSpPr txBox="1"/>
          <p:nvPr/>
        </p:nvSpPr>
        <p:spPr>
          <a:xfrm>
            <a:off x="3715304" y="6086682"/>
            <a:ext cx="6240765" cy="400110"/>
          </a:xfrm>
          <a:prstGeom prst="rect">
            <a:avLst/>
          </a:prstGeom>
          <a:noFill/>
        </p:spPr>
        <p:txBody>
          <a:bodyPr wrap="square" rtlCol="0">
            <a:spAutoFit/>
          </a:bodyPr>
          <a:lstStyle/>
          <a:p>
            <a:r>
              <a:rPr lang="en-GB" sz="2000" b="1" dirty="0">
                <a:solidFill>
                  <a:prstClr val="black"/>
                </a:solidFill>
                <a:latin typeface="Montserrat" pitchFamily="2" charset="77"/>
                <a:cs typeface="Arial" panose="020B0604020202020204" pitchFamily="34" charset="0"/>
              </a:rPr>
              <a:t> </a:t>
            </a:r>
          </a:p>
        </p:txBody>
      </p:sp>
      <p:sp>
        <p:nvSpPr>
          <p:cNvPr id="6" name="Rectangle 5">
            <a:extLst>
              <a:ext uri="{FF2B5EF4-FFF2-40B4-BE49-F238E27FC236}">
                <a16:creationId xmlns:a16="http://schemas.microsoft.com/office/drawing/2014/main" id="{E0365F0A-01F6-FB32-0F51-F3F8FDA906C1}"/>
              </a:ext>
            </a:extLst>
          </p:cNvPr>
          <p:cNvSpPr/>
          <p:nvPr/>
        </p:nvSpPr>
        <p:spPr>
          <a:xfrm>
            <a:off x="-1" y="5206391"/>
            <a:ext cx="2578354" cy="1651609"/>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pic>
        <p:nvPicPr>
          <p:cNvPr id="7" name="Google Shape;126;p1">
            <a:extLst>
              <a:ext uri="{FF2B5EF4-FFF2-40B4-BE49-F238E27FC236}">
                <a16:creationId xmlns:a16="http://schemas.microsoft.com/office/drawing/2014/main" id="{868E6850-9CB9-006F-9A8B-3DCA35CF819B}"/>
              </a:ext>
            </a:extLst>
          </p:cNvPr>
          <p:cNvPicPr preferRelativeResize="0"/>
          <p:nvPr/>
        </p:nvPicPr>
        <p:blipFill rotWithShape="1">
          <a:blip r:embed="rId3">
            <a:alphaModFix/>
          </a:blip>
          <a:srcRect/>
          <a:stretch/>
        </p:blipFill>
        <p:spPr>
          <a:xfrm>
            <a:off x="221649" y="5799668"/>
            <a:ext cx="1082526" cy="948026"/>
          </a:xfrm>
          <a:prstGeom prst="rect">
            <a:avLst/>
          </a:prstGeom>
          <a:noFill/>
          <a:ln>
            <a:noFill/>
          </a:ln>
        </p:spPr>
      </p:pic>
      <p:sp>
        <p:nvSpPr>
          <p:cNvPr id="8" name="Rectangle 7">
            <a:extLst>
              <a:ext uri="{FF2B5EF4-FFF2-40B4-BE49-F238E27FC236}">
                <a16:creationId xmlns:a16="http://schemas.microsoft.com/office/drawing/2014/main" id="{FBFB64F6-A4C6-B6E0-0838-F2A80FF4644A}"/>
              </a:ext>
            </a:extLst>
          </p:cNvPr>
          <p:cNvSpPr/>
          <p:nvPr/>
        </p:nvSpPr>
        <p:spPr>
          <a:xfrm>
            <a:off x="10114946" y="5723089"/>
            <a:ext cx="2077054" cy="113491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pic>
        <p:nvPicPr>
          <p:cNvPr id="9" name="Google Shape;128;p1">
            <a:extLst>
              <a:ext uri="{FF2B5EF4-FFF2-40B4-BE49-F238E27FC236}">
                <a16:creationId xmlns:a16="http://schemas.microsoft.com/office/drawing/2014/main" id="{13792C6D-42FE-B18F-7FCF-3D76A5225D08}"/>
              </a:ext>
            </a:extLst>
          </p:cNvPr>
          <p:cNvPicPr preferRelativeResize="0"/>
          <p:nvPr/>
        </p:nvPicPr>
        <p:blipFill rotWithShape="1">
          <a:blip r:embed="rId4">
            <a:alphaModFix/>
          </a:blip>
          <a:srcRect/>
          <a:stretch/>
        </p:blipFill>
        <p:spPr>
          <a:xfrm>
            <a:off x="10589955" y="6169601"/>
            <a:ext cx="1473790" cy="658764"/>
          </a:xfrm>
          <a:prstGeom prst="rect">
            <a:avLst/>
          </a:prstGeom>
          <a:noFill/>
          <a:ln>
            <a:noFill/>
          </a:ln>
        </p:spPr>
      </p:pic>
      <p:pic>
        <p:nvPicPr>
          <p:cNvPr id="10" name="Picture 9">
            <a:extLst>
              <a:ext uri="{FF2B5EF4-FFF2-40B4-BE49-F238E27FC236}">
                <a16:creationId xmlns:a16="http://schemas.microsoft.com/office/drawing/2014/main" id="{874B04C9-9B51-249E-CCBD-BF3868C87B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7259" y="6453696"/>
            <a:ext cx="3543482" cy="374669"/>
          </a:xfrm>
          <a:prstGeom prst="rect">
            <a:avLst/>
          </a:prstGeom>
        </p:spPr>
      </p:pic>
      <p:pic>
        <p:nvPicPr>
          <p:cNvPr id="11" name="Picture 10">
            <a:extLst>
              <a:ext uri="{FF2B5EF4-FFF2-40B4-BE49-F238E27FC236}">
                <a16:creationId xmlns:a16="http://schemas.microsoft.com/office/drawing/2014/main" id="{D0B772C8-CB2F-7577-0EC1-D43E3CA6504B}"/>
              </a:ext>
            </a:extLst>
          </p:cNvPr>
          <p:cNvPicPr>
            <a:picLocks noChangeAspect="1"/>
          </p:cNvPicPr>
          <p:nvPr/>
        </p:nvPicPr>
        <p:blipFill>
          <a:blip r:embed="rId6"/>
          <a:stretch>
            <a:fillRect/>
          </a:stretch>
        </p:blipFill>
        <p:spPr>
          <a:xfrm>
            <a:off x="1109993" y="870211"/>
            <a:ext cx="9897036" cy="5115883"/>
          </a:xfrm>
          <a:prstGeom prst="rect">
            <a:avLst/>
          </a:prstGeom>
        </p:spPr>
      </p:pic>
    </p:spTree>
    <p:extLst>
      <p:ext uri="{BB962C8B-B14F-4D97-AF65-F5344CB8AC3E}">
        <p14:creationId xmlns:p14="http://schemas.microsoft.com/office/powerpoint/2010/main" val="3997969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44F2E420-96B5-4600-A908-7BF4B8487815}"/>
              </a:ext>
            </a:extLst>
          </p:cNvPr>
          <p:cNvSpPr txBox="1"/>
          <p:nvPr/>
        </p:nvSpPr>
        <p:spPr>
          <a:xfrm>
            <a:off x="2180868" y="238395"/>
            <a:ext cx="6776866" cy="1311128"/>
          </a:xfrm>
          <a:prstGeom prst="rect">
            <a:avLst/>
          </a:prstGeom>
          <a:noFill/>
        </p:spPr>
        <p:txBody>
          <a:bodyPr wrap="square" rtlCol="0">
            <a:spAutoFit/>
          </a:bodyPr>
          <a:lstStyle/>
          <a:p>
            <a:pPr>
              <a:lnSpc>
                <a:spcPct val="90000"/>
              </a:lnSpc>
              <a:spcBef>
                <a:spcPct val="0"/>
              </a:spcBef>
              <a:defRPr/>
            </a:pPr>
            <a:r>
              <a:rPr lang="en-US" sz="3200" b="1" dirty="0">
                <a:solidFill>
                  <a:srgbClr val="003668"/>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rPr>
              <a:t>Potential Settlement Option (Cross Currency)</a:t>
            </a:r>
          </a:p>
          <a:p>
            <a:pPr>
              <a:lnSpc>
                <a:spcPct val="90000"/>
              </a:lnSpc>
              <a:spcBef>
                <a:spcPct val="0"/>
              </a:spcBef>
              <a:defRPr/>
            </a:pPr>
            <a:endParaRPr lang="en-US" sz="2400" b="1" dirty="0">
              <a:solidFill>
                <a:srgbClr val="003668"/>
              </a:solidFill>
              <a:effectLst>
                <a:outerShdw blurRad="50000" dist="30000" dir="5400000" algn="tl" rotWithShape="0">
                  <a:srgbClr val="000000">
                    <a:alpha val="30000"/>
                  </a:srgbClr>
                </a:outerShdw>
              </a:effectLst>
              <a:latin typeface="Gill Sans MT"/>
              <a:ea typeface="+mj-ea"/>
              <a:cs typeface="+mj-cs"/>
            </a:endParaRPr>
          </a:p>
        </p:txBody>
      </p:sp>
      <p:sp>
        <p:nvSpPr>
          <p:cNvPr id="30" name="TextBox 29">
            <a:extLst>
              <a:ext uri="{FF2B5EF4-FFF2-40B4-BE49-F238E27FC236}">
                <a16:creationId xmlns:a16="http://schemas.microsoft.com/office/drawing/2014/main" id="{C3FDB910-E35F-4521-9A86-7BF390E7C2DB}"/>
              </a:ext>
            </a:extLst>
          </p:cNvPr>
          <p:cNvSpPr txBox="1"/>
          <p:nvPr/>
        </p:nvSpPr>
        <p:spPr>
          <a:xfrm>
            <a:off x="3715304" y="6086682"/>
            <a:ext cx="6240765" cy="400110"/>
          </a:xfrm>
          <a:prstGeom prst="rect">
            <a:avLst/>
          </a:prstGeom>
          <a:noFill/>
        </p:spPr>
        <p:txBody>
          <a:bodyPr wrap="square" rtlCol="0">
            <a:spAutoFit/>
          </a:bodyPr>
          <a:lstStyle/>
          <a:p>
            <a:r>
              <a:rPr lang="en-GB" sz="2000" b="1" dirty="0">
                <a:solidFill>
                  <a:prstClr val="black"/>
                </a:solidFill>
                <a:latin typeface="Montserrat" pitchFamily="2" charset="77"/>
                <a:cs typeface="Arial" panose="020B0604020202020204" pitchFamily="34" charset="0"/>
              </a:rPr>
              <a:t> </a:t>
            </a:r>
          </a:p>
        </p:txBody>
      </p:sp>
      <p:sp>
        <p:nvSpPr>
          <p:cNvPr id="6" name="Rectangle 5">
            <a:extLst>
              <a:ext uri="{FF2B5EF4-FFF2-40B4-BE49-F238E27FC236}">
                <a16:creationId xmlns:a16="http://schemas.microsoft.com/office/drawing/2014/main" id="{E0365F0A-01F6-FB32-0F51-F3F8FDA906C1}"/>
              </a:ext>
            </a:extLst>
          </p:cNvPr>
          <p:cNvSpPr/>
          <p:nvPr/>
        </p:nvSpPr>
        <p:spPr>
          <a:xfrm>
            <a:off x="-1" y="5206391"/>
            <a:ext cx="2578354" cy="1651609"/>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pic>
        <p:nvPicPr>
          <p:cNvPr id="7" name="Google Shape;126;p1">
            <a:extLst>
              <a:ext uri="{FF2B5EF4-FFF2-40B4-BE49-F238E27FC236}">
                <a16:creationId xmlns:a16="http://schemas.microsoft.com/office/drawing/2014/main" id="{868E6850-9CB9-006F-9A8B-3DCA35CF819B}"/>
              </a:ext>
            </a:extLst>
          </p:cNvPr>
          <p:cNvPicPr preferRelativeResize="0"/>
          <p:nvPr/>
        </p:nvPicPr>
        <p:blipFill rotWithShape="1">
          <a:blip r:embed="rId3">
            <a:alphaModFix/>
          </a:blip>
          <a:srcRect/>
          <a:stretch/>
        </p:blipFill>
        <p:spPr>
          <a:xfrm>
            <a:off x="221649" y="5799668"/>
            <a:ext cx="1082526" cy="948026"/>
          </a:xfrm>
          <a:prstGeom prst="rect">
            <a:avLst/>
          </a:prstGeom>
          <a:noFill/>
          <a:ln>
            <a:noFill/>
          </a:ln>
        </p:spPr>
      </p:pic>
      <p:sp>
        <p:nvSpPr>
          <p:cNvPr id="8" name="Rectangle 7">
            <a:extLst>
              <a:ext uri="{FF2B5EF4-FFF2-40B4-BE49-F238E27FC236}">
                <a16:creationId xmlns:a16="http://schemas.microsoft.com/office/drawing/2014/main" id="{FBFB64F6-A4C6-B6E0-0838-F2A80FF4644A}"/>
              </a:ext>
            </a:extLst>
          </p:cNvPr>
          <p:cNvSpPr/>
          <p:nvPr/>
        </p:nvSpPr>
        <p:spPr>
          <a:xfrm>
            <a:off x="10114946" y="5723089"/>
            <a:ext cx="2077054" cy="113491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pic>
        <p:nvPicPr>
          <p:cNvPr id="9" name="Google Shape;128;p1">
            <a:extLst>
              <a:ext uri="{FF2B5EF4-FFF2-40B4-BE49-F238E27FC236}">
                <a16:creationId xmlns:a16="http://schemas.microsoft.com/office/drawing/2014/main" id="{13792C6D-42FE-B18F-7FCF-3D76A5225D08}"/>
              </a:ext>
            </a:extLst>
          </p:cNvPr>
          <p:cNvPicPr preferRelativeResize="0"/>
          <p:nvPr/>
        </p:nvPicPr>
        <p:blipFill rotWithShape="1">
          <a:blip r:embed="rId4">
            <a:alphaModFix/>
          </a:blip>
          <a:srcRect/>
          <a:stretch/>
        </p:blipFill>
        <p:spPr>
          <a:xfrm>
            <a:off x="10589955" y="6169601"/>
            <a:ext cx="1473790" cy="658764"/>
          </a:xfrm>
          <a:prstGeom prst="rect">
            <a:avLst/>
          </a:prstGeom>
          <a:noFill/>
          <a:ln>
            <a:noFill/>
          </a:ln>
        </p:spPr>
      </p:pic>
      <p:pic>
        <p:nvPicPr>
          <p:cNvPr id="10" name="Picture 9">
            <a:extLst>
              <a:ext uri="{FF2B5EF4-FFF2-40B4-BE49-F238E27FC236}">
                <a16:creationId xmlns:a16="http://schemas.microsoft.com/office/drawing/2014/main" id="{874B04C9-9B51-249E-CCBD-BF3868C87B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7259" y="6453696"/>
            <a:ext cx="3543482" cy="374669"/>
          </a:xfrm>
          <a:prstGeom prst="rect">
            <a:avLst/>
          </a:prstGeom>
        </p:spPr>
      </p:pic>
      <p:pic>
        <p:nvPicPr>
          <p:cNvPr id="3" name="Picture 2">
            <a:extLst>
              <a:ext uri="{FF2B5EF4-FFF2-40B4-BE49-F238E27FC236}">
                <a16:creationId xmlns:a16="http://schemas.microsoft.com/office/drawing/2014/main" id="{E35EC46C-5ED9-85CC-D2D5-BC63411F0077}"/>
              </a:ext>
            </a:extLst>
          </p:cNvPr>
          <p:cNvPicPr>
            <a:picLocks noChangeAspect="1"/>
          </p:cNvPicPr>
          <p:nvPr/>
        </p:nvPicPr>
        <p:blipFill>
          <a:blip r:embed="rId6"/>
          <a:stretch>
            <a:fillRect/>
          </a:stretch>
        </p:blipFill>
        <p:spPr>
          <a:xfrm>
            <a:off x="0" y="1238034"/>
            <a:ext cx="12192000" cy="4381932"/>
          </a:xfrm>
          <a:prstGeom prst="rect">
            <a:avLst/>
          </a:prstGeom>
        </p:spPr>
      </p:pic>
    </p:spTree>
    <p:extLst>
      <p:ext uri="{BB962C8B-B14F-4D97-AF65-F5344CB8AC3E}">
        <p14:creationId xmlns:p14="http://schemas.microsoft.com/office/powerpoint/2010/main" val="38244888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44F2E420-96B5-4600-A908-7BF4B8487815}"/>
              </a:ext>
            </a:extLst>
          </p:cNvPr>
          <p:cNvSpPr txBox="1"/>
          <p:nvPr/>
        </p:nvSpPr>
        <p:spPr>
          <a:xfrm>
            <a:off x="2180868" y="238395"/>
            <a:ext cx="6776866" cy="867930"/>
          </a:xfrm>
          <a:prstGeom prst="rect">
            <a:avLst/>
          </a:prstGeom>
          <a:noFill/>
        </p:spPr>
        <p:txBody>
          <a:bodyPr wrap="square" rtlCol="0">
            <a:spAutoFit/>
          </a:bodyPr>
          <a:lstStyle/>
          <a:p>
            <a:pPr>
              <a:lnSpc>
                <a:spcPct val="90000"/>
              </a:lnSpc>
              <a:spcBef>
                <a:spcPct val="0"/>
              </a:spcBef>
              <a:defRPr/>
            </a:pPr>
            <a:r>
              <a:rPr lang="en-US" sz="3200" b="1" dirty="0">
                <a:solidFill>
                  <a:srgbClr val="003668"/>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rPr>
              <a:t>Additional Considerations</a:t>
            </a:r>
          </a:p>
          <a:p>
            <a:pPr>
              <a:lnSpc>
                <a:spcPct val="90000"/>
              </a:lnSpc>
              <a:spcBef>
                <a:spcPct val="0"/>
              </a:spcBef>
              <a:defRPr/>
            </a:pPr>
            <a:endParaRPr lang="en-US" sz="2400" b="1" dirty="0">
              <a:solidFill>
                <a:srgbClr val="003668"/>
              </a:solidFill>
              <a:effectLst>
                <a:outerShdw blurRad="50000" dist="30000" dir="5400000" algn="tl" rotWithShape="0">
                  <a:srgbClr val="000000">
                    <a:alpha val="30000"/>
                  </a:srgbClr>
                </a:outerShdw>
              </a:effectLst>
              <a:latin typeface="Gill Sans MT"/>
              <a:ea typeface="+mj-ea"/>
              <a:cs typeface="+mj-cs"/>
            </a:endParaRPr>
          </a:p>
        </p:txBody>
      </p:sp>
      <p:sp>
        <p:nvSpPr>
          <p:cNvPr id="30" name="TextBox 29">
            <a:extLst>
              <a:ext uri="{FF2B5EF4-FFF2-40B4-BE49-F238E27FC236}">
                <a16:creationId xmlns:a16="http://schemas.microsoft.com/office/drawing/2014/main" id="{C3FDB910-E35F-4521-9A86-7BF390E7C2DB}"/>
              </a:ext>
            </a:extLst>
          </p:cNvPr>
          <p:cNvSpPr txBox="1"/>
          <p:nvPr/>
        </p:nvSpPr>
        <p:spPr>
          <a:xfrm>
            <a:off x="3715304" y="6086682"/>
            <a:ext cx="6240765" cy="400110"/>
          </a:xfrm>
          <a:prstGeom prst="rect">
            <a:avLst/>
          </a:prstGeom>
          <a:noFill/>
        </p:spPr>
        <p:txBody>
          <a:bodyPr wrap="square" rtlCol="0">
            <a:spAutoFit/>
          </a:bodyPr>
          <a:lstStyle/>
          <a:p>
            <a:r>
              <a:rPr lang="en-GB" sz="2000" b="1" dirty="0">
                <a:solidFill>
                  <a:prstClr val="black"/>
                </a:solidFill>
                <a:latin typeface="Montserrat" pitchFamily="2" charset="77"/>
                <a:cs typeface="Arial" panose="020B0604020202020204" pitchFamily="34" charset="0"/>
              </a:rPr>
              <a:t> </a:t>
            </a:r>
          </a:p>
        </p:txBody>
      </p:sp>
      <p:sp>
        <p:nvSpPr>
          <p:cNvPr id="6" name="Rectangle 5">
            <a:extLst>
              <a:ext uri="{FF2B5EF4-FFF2-40B4-BE49-F238E27FC236}">
                <a16:creationId xmlns:a16="http://schemas.microsoft.com/office/drawing/2014/main" id="{E0365F0A-01F6-FB32-0F51-F3F8FDA906C1}"/>
              </a:ext>
            </a:extLst>
          </p:cNvPr>
          <p:cNvSpPr/>
          <p:nvPr/>
        </p:nvSpPr>
        <p:spPr>
          <a:xfrm>
            <a:off x="-1" y="5206391"/>
            <a:ext cx="2578354" cy="1651609"/>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pic>
        <p:nvPicPr>
          <p:cNvPr id="7" name="Google Shape;126;p1">
            <a:extLst>
              <a:ext uri="{FF2B5EF4-FFF2-40B4-BE49-F238E27FC236}">
                <a16:creationId xmlns:a16="http://schemas.microsoft.com/office/drawing/2014/main" id="{868E6850-9CB9-006F-9A8B-3DCA35CF819B}"/>
              </a:ext>
            </a:extLst>
          </p:cNvPr>
          <p:cNvPicPr preferRelativeResize="0"/>
          <p:nvPr/>
        </p:nvPicPr>
        <p:blipFill rotWithShape="1">
          <a:blip r:embed="rId3">
            <a:alphaModFix/>
          </a:blip>
          <a:srcRect/>
          <a:stretch/>
        </p:blipFill>
        <p:spPr>
          <a:xfrm>
            <a:off x="221649" y="5799668"/>
            <a:ext cx="1082526" cy="948026"/>
          </a:xfrm>
          <a:prstGeom prst="rect">
            <a:avLst/>
          </a:prstGeom>
          <a:noFill/>
          <a:ln>
            <a:noFill/>
          </a:ln>
        </p:spPr>
      </p:pic>
      <p:sp>
        <p:nvSpPr>
          <p:cNvPr id="8" name="Rectangle 7">
            <a:extLst>
              <a:ext uri="{FF2B5EF4-FFF2-40B4-BE49-F238E27FC236}">
                <a16:creationId xmlns:a16="http://schemas.microsoft.com/office/drawing/2014/main" id="{FBFB64F6-A4C6-B6E0-0838-F2A80FF4644A}"/>
              </a:ext>
            </a:extLst>
          </p:cNvPr>
          <p:cNvSpPr/>
          <p:nvPr/>
        </p:nvSpPr>
        <p:spPr>
          <a:xfrm>
            <a:off x="10114946" y="5723089"/>
            <a:ext cx="2077054" cy="113491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pic>
        <p:nvPicPr>
          <p:cNvPr id="9" name="Google Shape;128;p1">
            <a:extLst>
              <a:ext uri="{FF2B5EF4-FFF2-40B4-BE49-F238E27FC236}">
                <a16:creationId xmlns:a16="http://schemas.microsoft.com/office/drawing/2014/main" id="{13792C6D-42FE-B18F-7FCF-3D76A5225D08}"/>
              </a:ext>
            </a:extLst>
          </p:cNvPr>
          <p:cNvPicPr preferRelativeResize="0"/>
          <p:nvPr/>
        </p:nvPicPr>
        <p:blipFill rotWithShape="1">
          <a:blip r:embed="rId4">
            <a:alphaModFix/>
          </a:blip>
          <a:srcRect/>
          <a:stretch/>
        </p:blipFill>
        <p:spPr>
          <a:xfrm>
            <a:off x="10589955" y="6169601"/>
            <a:ext cx="1473790" cy="658764"/>
          </a:xfrm>
          <a:prstGeom prst="rect">
            <a:avLst/>
          </a:prstGeom>
          <a:noFill/>
          <a:ln>
            <a:noFill/>
          </a:ln>
        </p:spPr>
      </p:pic>
      <p:pic>
        <p:nvPicPr>
          <p:cNvPr id="10" name="Picture 9">
            <a:extLst>
              <a:ext uri="{FF2B5EF4-FFF2-40B4-BE49-F238E27FC236}">
                <a16:creationId xmlns:a16="http://schemas.microsoft.com/office/drawing/2014/main" id="{874B04C9-9B51-249E-CCBD-BF3868C87B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7259" y="6453696"/>
            <a:ext cx="3543482" cy="374669"/>
          </a:xfrm>
          <a:prstGeom prst="rect">
            <a:avLst/>
          </a:prstGeom>
        </p:spPr>
      </p:pic>
      <p:sp>
        <p:nvSpPr>
          <p:cNvPr id="2" name="TextBox 1">
            <a:extLst>
              <a:ext uri="{FF2B5EF4-FFF2-40B4-BE49-F238E27FC236}">
                <a16:creationId xmlns:a16="http://schemas.microsoft.com/office/drawing/2014/main" id="{A8A288EF-F1FD-1822-4EC6-6C3E0168B502}"/>
              </a:ext>
            </a:extLst>
          </p:cNvPr>
          <p:cNvSpPr txBox="1"/>
          <p:nvPr/>
        </p:nvSpPr>
        <p:spPr>
          <a:xfrm>
            <a:off x="843472" y="1068749"/>
            <a:ext cx="10251056" cy="5355312"/>
          </a:xfrm>
          <a:prstGeom prst="rect">
            <a:avLst/>
          </a:prstGeom>
          <a:noFill/>
        </p:spPr>
        <p:txBody>
          <a:bodyPr wrap="square" rtlCol="0">
            <a:spAutoFit/>
          </a:bodyPr>
          <a:lstStyle/>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Knowns Unknowns, Unknown Unknowns </a:t>
            </a:r>
          </a:p>
          <a:p>
            <a:pPr rtl="0" fontAlgn="base">
              <a:spcBef>
                <a:spcPts val="0"/>
              </a:spcBef>
              <a:spcAft>
                <a:spcPts val="0"/>
              </a:spcAft>
            </a:pPr>
            <a:endParaRPr lang="en-US" sz="1800" b="0" i="0" u="none" strike="noStrike" dirty="0">
              <a:solidFill>
                <a:srgbClr val="000000"/>
              </a:solidFill>
              <a:effectLst/>
              <a:latin typeface="Calibri" panose="020F0502020204030204" pitchFamily="34" charset="0"/>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Choice of design on currency arrangement between multi-currency platform (where conversion happens outside of the platform) or cross-currency platform (where conversion happens within the platform).</a:t>
            </a:r>
          </a:p>
          <a:p>
            <a:pPr marL="285750" indent="-285750" rtl="0" fontAlgn="base">
              <a:spcBef>
                <a:spcPts val="0"/>
              </a:spcBef>
              <a:spcAft>
                <a:spcPts val="0"/>
              </a:spcAft>
              <a:buFont typeface="Arial" panose="020B0604020202020204" pitchFamily="34" charset="0"/>
              <a:buChar char="•"/>
            </a:pPr>
            <a:endParaRPr lang="en-US" sz="1800" i="0" u="none" strike="noStrike" dirty="0">
              <a:solidFill>
                <a:srgbClr val="000000"/>
              </a:solidFill>
              <a:latin typeface="Calibri" panose="020F0502020204030204" pitchFamily="34" charset="0"/>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Interdependency between settlement approach (e.g. multilateral deferred net settlement), number of settlement windows and impact on FX rate premium.</a:t>
            </a:r>
          </a:p>
          <a:p>
            <a:pPr marL="285750" indent="-285750" rtl="0" fontAlgn="base">
              <a:spcBef>
                <a:spcPts val="0"/>
              </a:spcBef>
              <a:spcAft>
                <a:spcPts val="0"/>
              </a:spcAft>
              <a:buFont typeface="Arial" panose="020B0604020202020204" pitchFamily="34" charset="0"/>
              <a:buChar char="•"/>
            </a:pPr>
            <a:endParaRPr lang="en-US" dirty="0">
              <a:solidFill>
                <a:srgbClr val="000000"/>
              </a:solidFill>
              <a:latin typeface="Calibri" panose="020F0502020204030204" pitchFamily="34" charset="0"/>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Flexibility on settling with local currency vs. reference currency, especially for corridors where cross-border trade is limited, resulting in limited currency-pair trading volume. Related issue is to determine (perhaps within the scheme rule book) which entity will be responsible for delivering. </a:t>
            </a:r>
          </a:p>
          <a:p>
            <a:pPr marL="285750" indent="-285750" rtl="0" fontAlgn="base">
              <a:spcBef>
                <a:spcPts val="0"/>
              </a:spcBef>
              <a:spcAft>
                <a:spcPts val="0"/>
              </a:spcAft>
              <a:buFont typeface="Arial" panose="020B0604020202020204" pitchFamily="34" charset="0"/>
              <a:buChar char="•"/>
            </a:pPr>
            <a:endParaRPr lang="en-US" dirty="0">
              <a:solidFill>
                <a:srgbClr val="000000"/>
              </a:solidFill>
              <a:latin typeface="Calibri" panose="020F0502020204030204" pitchFamily="34" charset="0"/>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Domestic exchange rate regime, capital controls policies, and any exchange restrictions imposed by local authorities. </a:t>
            </a:r>
          </a:p>
          <a:p>
            <a:pPr marL="285750" indent="-285750" rtl="0" fontAlgn="base">
              <a:spcBef>
                <a:spcPts val="0"/>
              </a:spcBef>
              <a:spcAft>
                <a:spcPts val="0"/>
              </a:spcAft>
              <a:buFont typeface="Arial" panose="020B0604020202020204" pitchFamily="34" charset="0"/>
              <a:buChar char="•"/>
            </a:pPr>
            <a:endParaRPr lang="en-US" dirty="0">
              <a:solidFill>
                <a:srgbClr val="000000"/>
              </a:solidFill>
              <a:latin typeface="Calibri" panose="020F0502020204030204" pitchFamily="34" charset="0"/>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Currency volatilities, and possible divergence between market rate and official exchange rate.</a:t>
            </a:r>
          </a:p>
          <a:p>
            <a:pPr marL="285750" indent="-285750" rtl="0" fontAlgn="base">
              <a:spcBef>
                <a:spcPts val="0"/>
              </a:spcBef>
              <a:spcAft>
                <a:spcPts val="0"/>
              </a:spcAft>
              <a:buFont typeface="Arial" panose="020B0604020202020204" pitchFamily="34" charset="0"/>
              <a:buChar char="•"/>
            </a:pPr>
            <a:endParaRPr lang="en-US" dirty="0">
              <a:solidFill>
                <a:srgbClr val="000000"/>
              </a:solidFill>
              <a:latin typeface="Calibri" panose="020F0502020204030204" pitchFamily="34" charset="0"/>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Regulatory reporting considerations and contracting counterparties</a:t>
            </a:r>
          </a:p>
          <a:p>
            <a:endParaRPr lang="en-US" dirty="0"/>
          </a:p>
        </p:txBody>
      </p:sp>
    </p:spTree>
    <p:extLst>
      <p:ext uri="{BB962C8B-B14F-4D97-AF65-F5344CB8AC3E}">
        <p14:creationId xmlns:p14="http://schemas.microsoft.com/office/powerpoint/2010/main" val="634943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44F2E420-96B5-4600-A908-7BF4B8487815}"/>
              </a:ext>
            </a:extLst>
          </p:cNvPr>
          <p:cNvSpPr txBox="1"/>
          <p:nvPr/>
        </p:nvSpPr>
        <p:spPr>
          <a:xfrm>
            <a:off x="2180867" y="238395"/>
            <a:ext cx="7858871" cy="867930"/>
          </a:xfrm>
          <a:prstGeom prst="rect">
            <a:avLst/>
          </a:prstGeom>
          <a:noFill/>
        </p:spPr>
        <p:txBody>
          <a:bodyPr wrap="square" rtlCol="0">
            <a:spAutoFit/>
          </a:bodyPr>
          <a:lstStyle/>
          <a:p>
            <a:pPr>
              <a:lnSpc>
                <a:spcPct val="90000"/>
              </a:lnSpc>
              <a:spcBef>
                <a:spcPct val="0"/>
              </a:spcBef>
              <a:defRPr/>
            </a:pPr>
            <a:r>
              <a:rPr lang="en-US" sz="3200" b="1" dirty="0">
                <a:solidFill>
                  <a:srgbClr val="003668"/>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rPr>
              <a:t>Strong momentum of Open Source</a:t>
            </a:r>
          </a:p>
          <a:p>
            <a:pPr>
              <a:lnSpc>
                <a:spcPct val="90000"/>
              </a:lnSpc>
              <a:spcBef>
                <a:spcPct val="0"/>
              </a:spcBef>
              <a:defRPr/>
            </a:pPr>
            <a:endParaRPr lang="en-US" sz="2400" b="1" dirty="0">
              <a:solidFill>
                <a:srgbClr val="003668"/>
              </a:solidFill>
              <a:effectLst>
                <a:outerShdw blurRad="50000" dist="30000" dir="5400000" algn="tl" rotWithShape="0">
                  <a:srgbClr val="000000">
                    <a:alpha val="30000"/>
                  </a:srgbClr>
                </a:outerShdw>
              </a:effectLst>
              <a:latin typeface="Gill Sans MT"/>
              <a:ea typeface="+mj-ea"/>
              <a:cs typeface="+mj-cs"/>
            </a:endParaRPr>
          </a:p>
        </p:txBody>
      </p:sp>
      <p:sp>
        <p:nvSpPr>
          <p:cNvPr id="30" name="TextBox 29">
            <a:extLst>
              <a:ext uri="{FF2B5EF4-FFF2-40B4-BE49-F238E27FC236}">
                <a16:creationId xmlns:a16="http://schemas.microsoft.com/office/drawing/2014/main" id="{C3FDB910-E35F-4521-9A86-7BF390E7C2DB}"/>
              </a:ext>
            </a:extLst>
          </p:cNvPr>
          <p:cNvSpPr txBox="1"/>
          <p:nvPr/>
        </p:nvSpPr>
        <p:spPr>
          <a:xfrm>
            <a:off x="3715304" y="6086682"/>
            <a:ext cx="6240765" cy="400110"/>
          </a:xfrm>
          <a:prstGeom prst="rect">
            <a:avLst/>
          </a:prstGeom>
          <a:noFill/>
        </p:spPr>
        <p:txBody>
          <a:bodyPr wrap="square" rtlCol="0">
            <a:spAutoFit/>
          </a:bodyPr>
          <a:lstStyle/>
          <a:p>
            <a:r>
              <a:rPr lang="en-GB" sz="2000" b="1" dirty="0">
                <a:solidFill>
                  <a:prstClr val="black"/>
                </a:solidFill>
                <a:latin typeface="Montserrat" pitchFamily="2" charset="77"/>
                <a:cs typeface="Arial" panose="020B0604020202020204" pitchFamily="34" charset="0"/>
              </a:rPr>
              <a:t> </a:t>
            </a:r>
          </a:p>
        </p:txBody>
      </p:sp>
      <p:sp>
        <p:nvSpPr>
          <p:cNvPr id="6" name="Rectangle 5">
            <a:extLst>
              <a:ext uri="{FF2B5EF4-FFF2-40B4-BE49-F238E27FC236}">
                <a16:creationId xmlns:a16="http://schemas.microsoft.com/office/drawing/2014/main" id="{E0365F0A-01F6-FB32-0F51-F3F8FDA906C1}"/>
              </a:ext>
            </a:extLst>
          </p:cNvPr>
          <p:cNvSpPr/>
          <p:nvPr/>
        </p:nvSpPr>
        <p:spPr>
          <a:xfrm>
            <a:off x="-1" y="5206391"/>
            <a:ext cx="2578354" cy="1651609"/>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pic>
        <p:nvPicPr>
          <p:cNvPr id="7" name="Google Shape;126;p1">
            <a:extLst>
              <a:ext uri="{FF2B5EF4-FFF2-40B4-BE49-F238E27FC236}">
                <a16:creationId xmlns:a16="http://schemas.microsoft.com/office/drawing/2014/main" id="{868E6850-9CB9-006F-9A8B-3DCA35CF819B}"/>
              </a:ext>
            </a:extLst>
          </p:cNvPr>
          <p:cNvPicPr preferRelativeResize="0"/>
          <p:nvPr/>
        </p:nvPicPr>
        <p:blipFill rotWithShape="1">
          <a:blip r:embed="rId3">
            <a:alphaModFix/>
          </a:blip>
          <a:srcRect/>
          <a:stretch/>
        </p:blipFill>
        <p:spPr>
          <a:xfrm>
            <a:off x="221649" y="5799668"/>
            <a:ext cx="1082526" cy="948026"/>
          </a:xfrm>
          <a:prstGeom prst="rect">
            <a:avLst/>
          </a:prstGeom>
          <a:noFill/>
          <a:ln>
            <a:noFill/>
          </a:ln>
        </p:spPr>
      </p:pic>
      <p:sp>
        <p:nvSpPr>
          <p:cNvPr id="8" name="Rectangle 7">
            <a:extLst>
              <a:ext uri="{FF2B5EF4-FFF2-40B4-BE49-F238E27FC236}">
                <a16:creationId xmlns:a16="http://schemas.microsoft.com/office/drawing/2014/main" id="{FBFB64F6-A4C6-B6E0-0838-F2A80FF4644A}"/>
              </a:ext>
            </a:extLst>
          </p:cNvPr>
          <p:cNvSpPr/>
          <p:nvPr/>
        </p:nvSpPr>
        <p:spPr>
          <a:xfrm>
            <a:off x="10114946" y="5723089"/>
            <a:ext cx="2077054" cy="113491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pic>
        <p:nvPicPr>
          <p:cNvPr id="9" name="Google Shape;128;p1">
            <a:extLst>
              <a:ext uri="{FF2B5EF4-FFF2-40B4-BE49-F238E27FC236}">
                <a16:creationId xmlns:a16="http://schemas.microsoft.com/office/drawing/2014/main" id="{13792C6D-42FE-B18F-7FCF-3D76A5225D08}"/>
              </a:ext>
            </a:extLst>
          </p:cNvPr>
          <p:cNvPicPr preferRelativeResize="0"/>
          <p:nvPr/>
        </p:nvPicPr>
        <p:blipFill rotWithShape="1">
          <a:blip r:embed="rId4">
            <a:alphaModFix/>
          </a:blip>
          <a:srcRect/>
          <a:stretch/>
        </p:blipFill>
        <p:spPr>
          <a:xfrm>
            <a:off x="10589955" y="6169601"/>
            <a:ext cx="1473790" cy="658764"/>
          </a:xfrm>
          <a:prstGeom prst="rect">
            <a:avLst/>
          </a:prstGeom>
          <a:noFill/>
          <a:ln>
            <a:noFill/>
          </a:ln>
        </p:spPr>
      </p:pic>
      <p:pic>
        <p:nvPicPr>
          <p:cNvPr id="10" name="Picture 9">
            <a:extLst>
              <a:ext uri="{FF2B5EF4-FFF2-40B4-BE49-F238E27FC236}">
                <a16:creationId xmlns:a16="http://schemas.microsoft.com/office/drawing/2014/main" id="{874B04C9-9B51-249E-CCBD-BF3868C87B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7259" y="6453696"/>
            <a:ext cx="3543482" cy="374669"/>
          </a:xfrm>
          <a:prstGeom prst="rect">
            <a:avLst/>
          </a:prstGeom>
        </p:spPr>
      </p:pic>
      <p:pic>
        <p:nvPicPr>
          <p:cNvPr id="4" name="Picture 3">
            <a:extLst>
              <a:ext uri="{FF2B5EF4-FFF2-40B4-BE49-F238E27FC236}">
                <a16:creationId xmlns:a16="http://schemas.microsoft.com/office/drawing/2014/main" id="{E422D7A7-0017-47DC-8EDA-92DE98226FCF}"/>
              </a:ext>
            </a:extLst>
          </p:cNvPr>
          <p:cNvPicPr>
            <a:picLocks noChangeAspect="1"/>
          </p:cNvPicPr>
          <p:nvPr/>
        </p:nvPicPr>
        <p:blipFill>
          <a:blip r:embed="rId6"/>
          <a:stretch>
            <a:fillRect/>
          </a:stretch>
        </p:blipFill>
        <p:spPr>
          <a:xfrm>
            <a:off x="234574" y="966359"/>
            <a:ext cx="11487779" cy="4870051"/>
          </a:xfrm>
          <a:prstGeom prst="rect">
            <a:avLst/>
          </a:prstGeom>
        </p:spPr>
      </p:pic>
    </p:spTree>
    <p:extLst>
      <p:ext uri="{BB962C8B-B14F-4D97-AF65-F5344CB8AC3E}">
        <p14:creationId xmlns:p14="http://schemas.microsoft.com/office/powerpoint/2010/main" val="3449146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52C0A32-920F-9302-0BC2-E213012A89EF}"/>
              </a:ext>
            </a:extLst>
          </p:cNvPr>
          <p:cNvGrpSpPr/>
          <p:nvPr/>
        </p:nvGrpSpPr>
        <p:grpSpPr>
          <a:xfrm>
            <a:off x="768748" y="2528751"/>
            <a:ext cx="11341972" cy="4329249"/>
            <a:chOff x="768748" y="2528751"/>
            <a:chExt cx="11341972" cy="4329249"/>
          </a:xfrm>
        </p:grpSpPr>
        <p:pic>
          <p:nvPicPr>
            <p:cNvPr id="24" name="Picture 23">
              <a:extLst>
                <a:ext uri="{FF2B5EF4-FFF2-40B4-BE49-F238E27FC236}">
                  <a16:creationId xmlns:a16="http://schemas.microsoft.com/office/drawing/2014/main" id="{5AF3833A-A8C8-9743-A10D-652CD0121E8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23167"/>
            <a:stretch/>
          </p:blipFill>
          <p:spPr>
            <a:xfrm flipH="1">
              <a:off x="2743200" y="2528751"/>
              <a:ext cx="9367520" cy="4329249"/>
            </a:xfrm>
            <a:prstGeom prst="rect">
              <a:avLst/>
            </a:prstGeom>
          </p:spPr>
        </p:pic>
        <p:pic>
          <p:nvPicPr>
            <p:cNvPr id="9" name="Picture 8">
              <a:extLst>
                <a:ext uri="{FF2B5EF4-FFF2-40B4-BE49-F238E27FC236}">
                  <a16:creationId xmlns:a16="http://schemas.microsoft.com/office/drawing/2014/main" id="{15BBFEF8-31D1-0725-E752-F1D1D9D6855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04849" y="4509132"/>
              <a:ext cx="1321330" cy="1321330"/>
            </a:xfrm>
            <a:prstGeom prst="rect">
              <a:avLst/>
            </a:prstGeom>
          </p:spPr>
        </p:pic>
        <p:pic>
          <p:nvPicPr>
            <p:cNvPr id="10" name="Picture 9">
              <a:extLst>
                <a:ext uri="{FF2B5EF4-FFF2-40B4-BE49-F238E27FC236}">
                  <a16:creationId xmlns:a16="http://schemas.microsoft.com/office/drawing/2014/main" id="{136EE17D-46E3-637B-B53D-A0D34198E4E5}"/>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20000"/>
                      </a14:imgEffect>
                    </a14:imgLayer>
                  </a14:imgProps>
                </a:ext>
              </a:extLst>
            </a:blip>
            <a:srcRect l="26970" t="8203" r="17878" b="57873"/>
            <a:stretch/>
          </p:blipFill>
          <p:spPr>
            <a:xfrm flipH="1">
              <a:off x="768748" y="4509132"/>
              <a:ext cx="1367747" cy="1321330"/>
            </a:xfrm>
            <a:prstGeom prst="rect">
              <a:avLst/>
            </a:prstGeom>
          </p:spPr>
        </p:pic>
        <p:sp>
          <p:nvSpPr>
            <p:cNvPr id="26645" name="TextBox 26"/>
            <p:cNvSpPr txBox="1">
              <a:spLocks noChangeArrowheads="1"/>
            </p:cNvSpPr>
            <p:nvPr/>
          </p:nvSpPr>
          <p:spPr bwMode="auto">
            <a:xfrm>
              <a:off x="768748" y="5889150"/>
              <a:ext cx="170684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100" b="1" dirty="0">
                  <a:cs typeface="Arial" panose="020B0604020202020204" pitchFamily="34" charset="0"/>
                </a:rPr>
                <a:t>Chief Operating Officer</a:t>
              </a:r>
            </a:p>
            <a:p>
              <a:pPr eaLnBrk="1" hangingPunct="1"/>
              <a:r>
                <a:rPr lang="en-US" altLang="en-US" sz="1100" dirty="0">
                  <a:solidFill>
                    <a:schemeClr val="accent1"/>
                  </a:solidFill>
                  <a:cs typeface="Arial" panose="020B0604020202020204" pitchFamily="34" charset="0"/>
                </a:rPr>
                <a:t>Dr Jonathan Pinifolo</a:t>
              </a:r>
            </a:p>
          </p:txBody>
        </p:sp>
        <p:sp>
          <p:nvSpPr>
            <p:cNvPr id="26654" name="TextBox 19"/>
            <p:cNvSpPr txBox="1">
              <a:spLocks noChangeArrowheads="1"/>
            </p:cNvSpPr>
            <p:nvPr/>
          </p:nvSpPr>
          <p:spPr bwMode="auto">
            <a:xfrm>
              <a:off x="2530165" y="5889150"/>
              <a:ext cx="183996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100" b="1" dirty="0">
                  <a:cs typeface="Arial" panose="020B0604020202020204" pitchFamily="34" charset="0"/>
                </a:rPr>
                <a:t>Chief Information Officer</a:t>
              </a:r>
            </a:p>
            <a:p>
              <a:r>
                <a:rPr lang="en-ZA" sz="1100" dirty="0">
                  <a:solidFill>
                    <a:schemeClr val="accent1"/>
                  </a:solidFill>
                  <a:cs typeface="Arial" panose="020B0604020202020204" pitchFamily="34" charset="0"/>
                </a:rPr>
                <a:t>Mr Yoseph Wondimu</a:t>
              </a:r>
            </a:p>
          </p:txBody>
        </p:sp>
        <p:sp>
          <p:nvSpPr>
            <p:cNvPr id="44" name="TextBox 43">
              <a:extLst>
                <a:ext uri="{FF2B5EF4-FFF2-40B4-BE49-F238E27FC236}">
                  <a16:creationId xmlns:a16="http://schemas.microsoft.com/office/drawing/2014/main" id="{D31F4F7F-E555-4D8F-BEE8-3ADE0857C81E}"/>
                </a:ext>
              </a:extLst>
            </p:cNvPr>
            <p:cNvSpPr txBox="1"/>
            <p:nvPr/>
          </p:nvSpPr>
          <p:spPr>
            <a:xfrm>
              <a:off x="4562246" y="5828190"/>
              <a:ext cx="1858012" cy="6001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100" b="1" dirty="0">
                  <a:latin typeface="Arial" panose="020B0604020202020204" pitchFamily="34" charset="0"/>
                  <a:cs typeface="Arial" panose="020B0604020202020204" pitchFamily="34" charset="0"/>
                </a:rPr>
                <a:t>Manager - Business Dev. &amp; Participants </a:t>
              </a:r>
              <a:endParaRPr kumimoji="0" lang="en-US" altLang="en-US" sz="11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ZA" sz="1100" dirty="0">
                  <a:solidFill>
                    <a:schemeClr val="accent1"/>
                  </a:solidFill>
                  <a:latin typeface="Arial" panose="020B0604020202020204" pitchFamily="34" charset="0"/>
                  <a:cs typeface="Arial" panose="020B0604020202020204" pitchFamily="34" charset="0"/>
                </a:rPr>
                <a:t>Mr Hopewell Musundire</a:t>
              </a:r>
              <a:endParaRPr kumimoji="0" lang="en-ZA" sz="1100" i="0" u="none" strike="noStrike" kern="1200" cap="none" spc="0" normalizeH="0" baseline="0" noProof="0" dirty="0">
                <a:ln>
                  <a:noFill/>
                </a:ln>
                <a:solidFill>
                  <a:schemeClr val="accent1"/>
                </a:solidFill>
                <a:effectLst/>
                <a:uLnTx/>
                <a:uFillTx/>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EEC30AE6-B33D-4AFA-BC0D-457AC5377434}"/>
                </a:ext>
              </a:extLst>
            </p:cNvPr>
            <p:cNvSpPr txBox="1"/>
            <p:nvPr/>
          </p:nvSpPr>
          <p:spPr>
            <a:xfrm>
              <a:off x="6472944" y="5835832"/>
              <a:ext cx="1858012" cy="6001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100" b="1" dirty="0">
                  <a:latin typeface="Arial" panose="020B0604020202020204" pitchFamily="34" charset="0"/>
                  <a:cs typeface="Arial" panose="020B0604020202020204" pitchFamily="34" charset="0"/>
                </a:rPr>
                <a:t>Manager - Marketing &amp; Product Innovation</a:t>
              </a:r>
              <a:endParaRPr kumimoji="0" lang="en-US" altLang="en-US" sz="11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ZA" sz="1100" dirty="0">
                  <a:solidFill>
                    <a:schemeClr val="accent1"/>
                  </a:solidFill>
                  <a:latin typeface="Arial" panose="020B0604020202020204" pitchFamily="34" charset="0"/>
                  <a:cs typeface="Arial" panose="020B0604020202020204" pitchFamily="34" charset="0"/>
                </a:rPr>
                <a:t>Ms Marianne Nzioki</a:t>
              </a:r>
              <a:endParaRPr kumimoji="0" lang="en-ZA" sz="1100" i="0" u="none" strike="noStrike" kern="1200" cap="none" spc="0" normalizeH="0" baseline="0" noProof="0" dirty="0">
                <a:ln>
                  <a:noFill/>
                </a:ln>
                <a:solidFill>
                  <a:schemeClr val="accent1"/>
                </a:solidFill>
                <a:effectLst/>
                <a:uLnTx/>
                <a:uFillTx/>
                <a:latin typeface="Arial" panose="020B0604020202020204" pitchFamily="34" charset="0"/>
                <a:cs typeface="Arial" panose="020B0604020202020204" pitchFamily="34" charset="0"/>
              </a:endParaRPr>
            </a:p>
          </p:txBody>
        </p:sp>
      </p:grpSp>
      <p:cxnSp>
        <p:nvCxnSpPr>
          <p:cNvPr id="23" name="Straight Arrow Connector 22"/>
          <p:cNvCxnSpPr>
            <a:cxnSpLocks/>
          </p:cNvCxnSpPr>
          <p:nvPr/>
        </p:nvCxnSpPr>
        <p:spPr>
          <a:xfrm>
            <a:off x="3759649" y="3603799"/>
            <a:ext cx="0" cy="396000"/>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5" name="Text Box 108">
            <a:extLst>
              <a:ext uri="{FF2B5EF4-FFF2-40B4-BE49-F238E27FC236}">
                <a16:creationId xmlns:a16="http://schemas.microsoft.com/office/drawing/2014/main" id="{C110C0D2-31E1-4BB1-A2D4-9A296F8C3C66}"/>
              </a:ext>
            </a:extLst>
          </p:cNvPr>
          <p:cNvSpPr txBox="1">
            <a:spLocks noChangeArrowheads="1"/>
          </p:cNvSpPr>
          <p:nvPr/>
        </p:nvSpPr>
        <p:spPr bwMode="auto">
          <a:xfrm>
            <a:off x="5843108" y="1525801"/>
            <a:ext cx="4079893" cy="1031051"/>
          </a:xfrm>
          <a:prstGeom prst="rect">
            <a:avLst/>
          </a:prstGeom>
          <a:solidFill>
            <a:schemeClr val="bg2"/>
          </a:solidFill>
          <a:ln>
            <a:noFill/>
          </a:ln>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GB" altLang="en-US" sz="300" b="1" dirty="0">
              <a:cs typeface="Arial" panose="020B0604020202020204" pitchFamily="34" charset="0"/>
            </a:endParaRPr>
          </a:p>
          <a:p>
            <a:pPr eaLnBrk="1" hangingPunct="1"/>
            <a:r>
              <a:rPr lang="en-GB" altLang="en-US" sz="1100" b="1" dirty="0">
                <a:cs typeface="Arial" panose="020B0604020202020204" pitchFamily="34" charset="0"/>
              </a:rPr>
              <a:t>DFI Advisory Committee;  </a:t>
            </a:r>
          </a:p>
          <a:p>
            <a:pPr eaLnBrk="1" hangingPunct="1"/>
            <a:r>
              <a:rPr lang="en-GB" altLang="en-US" sz="1100" dirty="0">
                <a:cs typeface="Arial" panose="020B0604020202020204" pitchFamily="34" charset="0"/>
              </a:rPr>
              <a:t>Airtel, Vodacom, KCB, Bank of Zambia, Kenya Bankers Association, Bankers Association of Zambia, GSMA, Bayer, Coca Cola, </a:t>
            </a:r>
            <a:r>
              <a:rPr lang="en-GB" altLang="en-US" sz="1100" dirty="0" err="1">
                <a:cs typeface="Arial" panose="020B0604020202020204" pitchFamily="34" charset="0"/>
              </a:rPr>
              <a:t>Technobrain</a:t>
            </a:r>
            <a:r>
              <a:rPr lang="en-GB" altLang="en-US" sz="1100" dirty="0">
                <a:cs typeface="Arial" panose="020B0604020202020204" pitchFamily="34" charset="0"/>
              </a:rPr>
              <a:t>, MSME representative, FDH, </a:t>
            </a:r>
            <a:r>
              <a:rPr lang="en-GB" altLang="en-US" sz="1100" dirty="0" err="1">
                <a:cs typeface="Arial" panose="020B0604020202020204" pitchFamily="34" charset="0"/>
              </a:rPr>
              <a:t>Ethio</a:t>
            </a:r>
            <a:r>
              <a:rPr lang="en-GB" altLang="en-US" sz="1100" dirty="0">
                <a:cs typeface="Arial" panose="020B0604020202020204" pitchFamily="34" charset="0"/>
              </a:rPr>
              <a:t> Switch</a:t>
            </a:r>
          </a:p>
          <a:p>
            <a:pPr eaLnBrk="1" hangingPunct="1"/>
            <a:endParaRPr lang="en-GB" altLang="en-US" sz="300" dirty="0">
              <a:cs typeface="Arial" panose="020B0604020202020204" pitchFamily="34" charset="0"/>
            </a:endParaRPr>
          </a:p>
        </p:txBody>
      </p:sp>
      <p:cxnSp>
        <p:nvCxnSpPr>
          <p:cNvPr id="49" name="Straight Arrow Connector 48">
            <a:extLst>
              <a:ext uri="{FF2B5EF4-FFF2-40B4-BE49-F238E27FC236}">
                <a16:creationId xmlns:a16="http://schemas.microsoft.com/office/drawing/2014/main" id="{74305D97-8EE1-475E-B060-D02FF5C3E0C9}"/>
              </a:ext>
            </a:extLst>
          </p:cNvPr>
          <p:cNvCxnSpPr>
            <a:cxnSpLocks/>
          </p:cNvCxnSpPr>
          <p:nvPr/>
        </p:nvCxnSpPr>
        <p:spPr>
          <a:xfrm>
            <a:off x="5250299" y="1802331"/>
            <a:ext cx="603320" cy="0"/>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5" name="Picture 4" descr="A person in a suit and tie&#10;&#10;Description automatically generated with medium confidence">
            <a:extLst>
              <a:ext uri="{FF2B5EF4-FFF2-40B4-BE49-F238E27FC236}">
                <a16:creationId xmlns:a16="http://schemas.microsoft.com/office/drawing/2014/main" id="{A1F70677-5BB5-3C31-9D49-FEDE09719B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04533" y="2070158"/>
            <a:ext cx="1647553" cy="1729277"/>
          </a:xfrm>
          <a:prstGeom prst="rect">
            <a:avLst/>
          </a:prstGeom>
        </p:spPr>
      </p:pic>
      <p:sp>
        <p:nvSpPr>
          <p:cNvPr id="4" name="Rectangle 3">
            <a:extLst>
              <a:ext uri="{FF2B5EF4-FFF2-40B4-BE49-F238E27FC236}">
                <a16:creationId xmlns:a16="http://schemas.microsoft.com/office/drawing/2014/main" id="{1A4586B6-EAA6-144B-8788-EF900DF60F5B}"/>
              </a:ext>
            </a:extLst>
          </p:cNvPr>
          <p:cNvSpPr/>
          <p:nvPr/>
        </p:nvSpPr>
        <p:spPr>
          <a:xfrm>
            <a:off x="348094" y="3894666"/>
            <a:ext cx="9930439" cy="2778149"/>
          </a:xfrm>
          <a:prstGeom prst="rect">
            <a:avLst/>
          </a:prstGeom>
          <a:noFill/>
          <a:ln w="127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797C98F1-FBD3-AE46-BE8E-E349CC504C50}"/>
              </a:ext>
            </a:extLst>
          </p:cNvPr>
          <p:cNvSpPr txBox="1">
            <a:spLocks/>
          </p:cNvSpPr>
          <p:nvPr/>
        </p:nvSpPr>
        <p:spPr>
          <a:xfrm>
            <a:off x="4091248" y="346828"/>
            <a:ext cx="11306641" cy="471100"/>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dirty="0">
                <a:solidFill>
                  <a:srgbClr val="003668"/>
                </a:solidFill>
                <a:latin typeface="Gill Sans MT" panose="020B0502020104020203" pitchFamily="34" charset="0"/>
              </a:rPr>
              <a:t>Leadership Team</a:t>
            </a:r>
          </a:p>
        </p:txBody>
      </p:sp>
      <p:sp>
        <p:nvSpPr>
          <p:cNvPr id="2" name="TextBox 1">
            <a:extLst>
              <a:ext uri="{FF2B5EF4-FFF2-40B4-BE49-F238E27FC236}">
                <a16:creationId xmlns:a16="http://schemas.microsoft.com/office/drawing/2014/main" id="{1C9BEF6B-61F7-F04F-8CF9-D8EBACFAD839}"/>
              </a:ext>
            </a:extLst>
          </p:cNvPr>
          <p:cNvSpPr txBox="1"/>
          <p:nvPr/>
        </p:nvSpPr>
        <p:spPr>
          <a:xfrm>
            <a:off x="2268999" y="1540721"/>
            <a:ext cx="2981300" cy="523220"/>
          </a:xfrm>
          <a:prstGeom prst="rect">
            <a:avLst/>
          </a:prstGeom>
          <a:solidFill>
            <a:srgbClr val="003668"/>
          </a:solidFill>
        </p:spPr>
        <p:txBody>
          <a:bodyPr wrap="square" rtlCol="0" anchor="ctr">
            <a:spAutoFit/>
          </a:bodyPr>
          <a:lstStyle/>
          <a:p>
            <a:pPr algn="ctr"/>
            <a:r>
              <a:rPr lang="en-US" sz="1400" dirty="0">
                <a:solidFill>
                  <a:schemeClr val="bg1"/>
                </a:solidFill>
              </a:rPr>
              <a:t>CBC</a:t>
            </a:r>
          </a:p>
          <a:p>
            <a:pPr algn="ctr"/>
            <a:r>
              <a:rPr lang="en-US" sz="1400" dirty="0">
                <a:solidFill>
                  <a:schemeClr val="bg1"/>
                </a:solidFill>
              </a:rPr>
              <a:t>Chief Executive Officer</a:t>
            </a:r>
          </a:p>
        </p:txBody>
      </p:sp>
      <p:sp>
        <p:nvSpPr>
          <p:cNvPr id="21" name="TextBox 20">
            <a:extLst>
              <a:ext uri="{FF2B5EF4-FFF2-40B4-BE49-F238E27FC236}">
                <a16:creationId xmlns:a16="http://schemas.microsoft.com/office/drawing/2014/main" id="{F6751D5E-3D79-7B4A-B4C5-5FAFD6F9D060}"/>
              </a:ext>
            </a:extLst>
          </p:cNvPr>
          <p:cNvSpPr txBox="1"/>
          <p:nvPr/>
        </p:nvSpPr>
        <p:spPr>
          <a:xfrm>
            <a:off x="2268999" y="4006681"/>
            <a:ext cx="2981300" cy="307777"/>
          </a:xfrm>
          <a:prstGeom prst="rect">
            <a:avLst/>
          </a:prstGeom>
          <a:solidFill>
            <a:srgbClr val="003668"/>
          </a:solidFill>
        </p:spPr>
        <p:txBody>
          <a:bodyPr wrap="square" rtlCol="0" anchor="ctr">
            <a:spAutoFit/>
          </a:bodyPr>
          <a:lstStyle/>
          <a:p>
            <a:pPr algn="ctr"/>
            <a:r>
              <a:rPr lang="en-US" sz="1400" dirty="0">
                <a:solidFill>
                  <a:schemeClr val="bg1"/>
                </a:solidFill>
              </a:rPr>
              <a:t>Operations Management Team</a:t>
            </a:r>
          </a:p>
        </p:txBody>
      </p:sp>
      <p:pic>
        <p:nvPicPr>
          <p:cNvPr id="6" name="Picture 5" descr="A person in a suit and tie&#10;&#10;Description automatically generated with medium confidence">
            <a:extLst>
              <a:ext uri="{FF2B5EF4-FFF2-40B4-BE49-F238E27FC236}">
                <a16:creationId xmlns:a16="http://schemas.microsoft.com/office/drawing/2014/main" id="{66B0407B-2840-3BFE-CA80-8EACA91A5789}"/>
              </a:ext>
            </a:extLst>
          </p:cNvPr>
          <p:cNvPicPr>
            <a:picLocks noChangeAspect="1"/>
          </p:cNvPicPr>
          <p:nvPr/>
        </p:nvPicPr>
        <p:blipFill rotWithShape="1">
          <a:blip r:embed="rId7">
            <a:extLst>
              <a:ext uri="{28A0092B-C50C-407E-A947-70E740481C1C}">
                <a14:useLocalDpi xmlns:a14="http://schemas.microsoft.com/office/drawing/2010/main" val="0"/>
              </a:ext>
            </a:extLst>
          </a:blip>
          <a:srcRect l="25733" t="9703" r="13151" b="21949"/>
          <a:stretch/>
        </p:blipFill>
        <p:spPr>
          <a:xfrm>
            <a:off x="4705608" y="4495993"/>
            <a:ext cx="1321330" cy="1321330"/>
          </a:xfrm>
          <a:prstGeom prst="rect">
            <a:avLst/>
          </a:prstGeom>
        </p:spPr>
      </p:pic>
      <p:pic>
        <p:nvPicPr>
          <p:cNvPr id="7" name="Picture 6" descr="A picture containing person, outdoor, wearing, suit&#10;&#10;Description automatically generated">
            <a:extLst>
              <a:ext uri="{FF2B5EF4-FFF2-40B4-BE49-F238E27FC236}">
                <a16:creationId xmlns:a16="http://schemas.microsoft.com/office/drawing/2014/main" id="{08C92E87-86D8-25A9-7ACE-A34276B2B8B4}"/>
              </a:ext>
            </a:extLst>
          </p:cNvPr>
          <p:cNvPicPr>
            <a:picLocks noChangeAspect="1"/>
          </p:cNvPicPr>
          <p:nvPr/>
        </p:nvPicPr>
        <p:blipFill rotWithShape="1">
          <a:blip r:embed="rId8">
            <a:extLst>
              <a:ext uri="{28A0092B-C50C-407E-A947-70E740481C1C}">
                <a14:useLocalDpi xmlns:a14="http://schemas.microsoft.com/office/drawing/2010/main" val="0"/>
              </a:ext>
            </a:extLst>
          </a:blip>
          <a:srcRect l="500" t="712" r="20799" b="43898"/>
          <a:stretch/>
        </p:blipFill>
        <p:spPr>
          <a:xfrm>
            <a:off x="6566748" y="4495992"/>
            <a:ext cx="1422597" cy="1334971"/>
          </a:xfrm>
          <a:prstGeom prst="rect">
            <a:avLst/>
          </a:prstGeom>
        </p:spPr>
      </p:pic>
      <p:pic>
        <p:nvPicPr>
          <p:cNvPr id="3" name="Picture 2" descr="A person in a suit with Old Tuscaloosa County Jail in the background&#10;&#10;Description automatically generated">
            <a:extLst>
              <a:ext uri="{FF2B5EF4-FFF2-40B4-BE49-F238E27FC236}">
                <a16:creationId xmlns:a16="http://schemas.microsoft.com/office/drawing/2014/main" id="{BF012844-2CD5-1A2A-38A6-CEFE79C26A7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67507" y="4495992"/>
            <a:ext cx="1422595" cy="1339839"/>
          </a:xfrm>
          <a:prstGeom prst="rect">
            <a:avLst/>
          </a:prstGeom>
        </p:spPr>
      </p:pic>
      <p:sp>
        <p:nvSpPr>
          <p:cNvPr id="8" name="TextBox 7">
            <a:extLst>
              <a:ext uri="{FF2B5EF4-FFF2-40B4-BE49-F238E27FC236}">
                <a16:creationId xmlns:a16="http://schemas.microsoft.com/office/drawing/2014/main" id="{5BE90CDD-11FD-E407-3B17-DBE505C20F56}"/>
              </a:ext>
            </a:extLst>
          </p:cNvPr>
          <p:cNvSpPr txBox="1"/>
          <p:nvPr/>
        </p:nvSpPr>
        <p:spPr>
          <a:xfrm>
            <a:off x="8598560" y="5881998"/>
            <a:ext cx="1431093" cy="561692"/>
          </a:xfrm>
          <a:prstGeom prst="rect">
            <a:avLst/>
          </a:prstGeom>
          <a:noFill/>
        </p:spPr>
        <p:txBody>
          <a:bodyPr wrap="square">
            <a:spAutoFit/>
          </a:bodyPr>
          <a:lstStyle/>
          <a:p>
            <a:pPr>
              <a:defRPr/>
            </a:pPr>
            <a:r>
              <a:rPr lang="en-US" altLang="en-US" sz="1000" b="1" dirty="0">
                <a:solidFill>
                  <a:prstClr val="black"/>
                </a:solidFill>
                <a:latin typeface="Arial" panose="020B0604020202020204" pitchFamily="34" charset="0"/>
                <a:cs typeface="Arial" panose="020B0604020202020204" pitchFamily="34" charset="0"/>
                <a:sym typeface="Arial"/>
              </a:rPr>
              <a:t>Regulatory Affairs Officer</a:t>
            </a:r>
          </a:p>
          <a:p>
            <a:pPr>
              <a:defRPr/>
            </a:pPr>
            <a:r>
              <a:rPr lang="en-ZA" sz="1050" dirty="0">
                <a:solidFill>
                  <a:srgbClr val="4472C4"/>
                </a:solidFill>
                <a:latin typeface="Arial" panose="020B0604020202020204" pitchFamily="34" charset="0"/>
                <a:cs typeface="Arial" panose="020B0604020202020204" pitchFamily="34" charset="0"/>
                <a:sym typeface="Arial"/>
              </a:rPr>
              <a:t>Mr John Jailosi</a:t>
            </a:r>
          </a:p>
        </p:txBody>
      </p:sp>
    </p:spTree>
    <p:extLst>
      <p:ext uri="{BB962C8B-B14F-4D97-AF65-F5344CB8AC3E}">
        <p14:creationId xmlns:p14="http://schemas.microsoft.com/office/powerpoint/2010/main" val="2596440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1685B494-C65C-B64E-B875-B403F356D816}"/>
              </a:ext>
            </a:extLst>
          </p:cNvPr>
          <p:cNvPicPr>
            <a:picLocks noChangeAspect="1"/>
          </p:cNvPicPr>
          <p:nvPr/>
        </p:nvPicPr>
        <p:blipFill rotWithShape="1">
          <a:blip r:embed="rId3" cstate="screen">
            <a:alphaModFix/>
            <a:extLst>
              <a:ext uri="{28A0092B-C50C-407E-A947-70E740481C1C}">
                <a14:useLocalDpi xmlns:a14="http://schemas.microsoft.com/office/drawing/2010/main"/>
              </a:ext>
            </a:extLst>
          </a:blip>
          <a:srcRect/>
          <a:stretch/>
        </p:blipFill>
        <p:spPr>
          <a:xfrm>
            <a:off x="0" y="2113370"/>
            <a:ext cx="12192000" cy="4697896"/>
          </a:xfrm>
          <a:prstGeom prst="rect">
            <a:avLst/>
          </a:prstGeom>
        </p:spPr>
      </p:pic>
      <p:sp>
        <p:nvSpPr>
          <p:cNvPr id="26" name="TextBox 25">
            <a:extLst>
              <a:ext uri="{FF2B5EF4-FFF2-40B4-BE49-F238E27FC236}">
                <a16:creationId xmlns:a16="http://schemas.microsoft.com/office/drawing/2014/main" id="{44F2E420-96B5-4600-A908-7BF4B8487815}"/>
              </a:ext>
            </a:extLst>
          </p:cNvPr>
          <p:cNvSpPr txBox="1"/>
          <p:nvPr/>
        </p:nvSpPr>
        <p:spPr>
          <a:xfrm>
            <a:off x="3795150" y="2561070"/>
            <a:ext cx="5162584" cy="867930"/>
          </a:xfrm>
          <a:prstGeom prst="rect">
            <a:avLst/>
          </a:prstGeom>
          <a:noFill/>
        </p:spPr>
        <p:txBody>
          <a:bodyPr wrap="square" rtlCol="0">
            <a:spAutoFit/>
          </a:bodyPr>
          <a:lstStyle/>
          <a:p>
            <a:pPr>
              <a:lnSpc>
                <a:spcPct val="90000"/>
              </a:lnSpc>
              <a:spcBef>
                <a:spcPct val="0"/>
              </a:spcBef>
              <a:defRPr/>
            </a:pPr>
            <a:r>
              <a:rPr lang="en-US" sz="3200" b="1" dirty="0">
                <a:solidFill>
                  <a:srgbClr val="003668"/>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rPr>
              <a:t>RECOMMENDATIONS </a:t>
            </a:r>
          </a:p>
          <a:p>
            <a:pPr>
              <a:lnSpc>
                <a:spcPct val="90000"/>
              </a:lnSpc>
              <a:spcBef>
                <a:spcPct val="0"/>
              </a:spcBef>
              <a:defRPr/>
            </a:pPr>
            <a:endParaRPr lang="en-US" sz="2400" b="1" dirty="0">
              <a:solidFill>
                <a:srgbClr val="003668"/>
              </a:solidFill>
              <a:effectLst>
                <a:outerShdw blurRad="50000" dist="30000" dir="5400000" algn="tl" rotWithShape="0">
                  <a:srgbClr val="000000">
                    <a:alpha val="30000"/>
                  </a:srgbClr>
                </a:outerShdw>
              </a:effectLst>
              <a:latin typeface="Gill Sans MT"/>
              <a:ea typeface="+mj-ea"/>
              <a:cs typeface="+mj-cs"/>
            </a:endParaRPr>
          </a:p>
        </p:txBody>
      </p:sp>
      <p:sp>
        <p:nvSpPr>
          <p:cNvPr id="30" name="TextBox 29">
            <a:extLst>
              <a:ext uri="{FF2B5EF4-FFF2-40B4-BE49-F238E27FC236}">
                <a16:creationId xmlns:a16="http://schemas.microsoft.com/office/drawing/2014/main" id="{C3FDB910-E35F-4521-9A86-7BF390E7C2DB}"/>
              </a:ext>
            </a:extLst>
          </p:cNvPr>
          <p:cNvSpPr txBox="1"/>
          <p:nvPr/>
        </p:nvSpPr>
        <p:spPr>
          <a:xfrm>
            <a:off x="3715304" y="6086682"/>
            <a:ext cx="6240765" cy="400110"/>
          </a:xfrm>
          <a:prstGeom prst="rect">
            <a:avLst/>
          </a:prstGeom>
          <a:noFill/>
        </p:spPr>
        <p:txBody>
          <a:bodyPr wrap="square" rtlCol="0">
            <a:spAutoFit/>
          </a:bodyPr>
          <a:lstStyle/>
          <a:p>
            <a:r>
              <a:rPr lang="en-GB" sz="2000" b="1" dirty="0">
                <a:solidFill>
                  <a:prstClr val="black"/>
                </a:solidFill>
                <a:latin typeface="Montserrat" pitchFamily="2" charset="77"/>
                <a:cs typeface="Arial" panose="020B0604020202020204" pitchFamily="34" charset="0"/>
              </a:rPr>
              <a:t> </a:t>
            </a:r>
          </a:p>
        </p:txBody>
      </p:sp>
      <p:sp>
        <p:nvSpPr>
          <p:cNvPr id="6" name="Rectangle 5">
            <a:extLst>
              <a:ext uri="{FF2B5EF4-FFF2-40B4-BE49-F238E27FC236}">
                <a16:creationId xmlns:a16="http://schemas.microsoft.com/office/drawing/2014/main" id="{E0365F0A-01F6-FB32-0F51-F3F8FDA906C1}"/>
              </a:ext>
            </a:extLst>
          </p:cNvPr>
          <p:cNvSpPr/>
          <p:nvPr/>
        </p:nvSpPr>
        <p:spPr>
          <a:xfrm>
            <a:off x="-1" y="5206391"/>
            <a:ext cx="2578354" cy="1651609"/>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pic>
        <p:nvPicPr>
          <p:cNvPr id="7" name="Google Shape;126;p1">
            <a:extLst>
              <a:ext uri="{FF2B5EF4-FFF2-40B4-BE49-F238E27FC236}">
                <a16:creationId xmlns:a16="http://schemas.microsoft.com/office/drawing/2014/main" id="{868E6850-9CB9-006F-9A8B-3DCA35CF819B}"/>
              </a:ext>
            </a:extLst>
          </p:cNvPr>
          <p:cNvPicPr preferRelativeResize="0"/>
          <p:nvPr/>
        </p:nvPicPr>
        <p:blipFill rotWithShape="1">
          <a:blip r:embed="rId4">
            <a:alphaModFix/>
          </a:blip>
          <a:srcRect/>
          <a:stretch/>
        </p:blipFill>
        <p:spPr>
          <a:xfrm>
            <a:off x="221649" y="5799668"/>
            <a:ext cx="1082526" cy="948026"/>
          </a:xfrm>
          <a:prstGeom prst="rect">
            <a:avLst/>
          </a:prstGeom>
          <a:noFill/>
          <a:ln>
            <a:noFill/>
          </a:ln>
        </p:spPr>
      </p:pic>
      <p:sp>
        <p:nvSpPr>
          <p:cNvPr id="8" name="Rectangle 7">
            <a:extLst>
              <a:ext uri="{FF2B5EF4-FFF2-40B4-BE49-F238E27FC236}">
                <a16:creationId xmlns:a16="http://schemas.microsoft.com/office/drawing/2014/main" id="{FBFB64F6-A4C6-B6E0-0838-F2A80FF4644A}"/>
              </a:ext>
            </a:extLst>
          </p:cNvPr>
          <p:cNvSpPr/>
          <p:nvPr/>
        </p:nvSpPr>
        <p:spPr>
          <a:xfrm>
            <a:off x="10114946" y="5723089"/>
            <a:ext cx="2077054" cy="113491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pic>
        <p:nvPicPr>
          <p:cNvPr id="9" name="Google Shape;128;p1">
            <a:extLst>
              <a:ext uri="{FF2B5EF4-FFF2-40B4-BE49-F238E27FC236}">
                <a16:creationId xmlns:a16="http://schemas.microsoft.com/office/drawing/2014/main" id="{13792C6D-42FE-B18F-7FCF-3D76A5225D08}"/>
              </a:ext>
            </a:extLst>
          </p:cNvPr>
          <p:cNvPicPr preferRelativeResize="0"/>
          <p:nvPr/>
        </p:nvPicPr>
        <p:blipFill rotWithShape="1">
          <a:blip r:embed="rId5">
            <a:alphaModFix/>
          </a:blip>
          <a:srcRect/>
          <a:stretch/>
        </p:blipFill>
        <p:spPr>
          <a:xfrm>
            <a:off x="10589955" y="6169601"/>
            <a:ext cx="1473790" cy="658764"/>
          </a:xfrm>
          <a:prstGeom prst="rect">
            <a:avLst/>
          </a:prstGeom>
          <a:noFill/>
          <a:ln>
            <a:noFill/>
          </a:ln>
        </p:spPr>
      </p:pic>
      <p:pic>
        <p:nvPicPr>
          <p:cNvPr id="10" name="Picture 9">
            <a:extLst>
              <a:ext uri="{FF2B5EF4-FFF2-40B4-BE49-F238E27FC236}">
                <a16:creationId xmlns:a16="http://schemas.microsoft.com/office/drawing/2014/main" id="{874B04C9-9B51-249E-CCBD-BF3868C87B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7259" y="6453696"/>
            <a:ext cx="3543482" cy="374669"/>
          </a:xfrm>
          <a:prstGeom prst="rect">
            <a:avLst/>
          </a:prstGeom>
        </p:spPr>
      </p:pic>
    </p:spTree>
    <p:extLst>
      <p:ext uri="{BB962C8B-B14F-4D97-AF65-F5344CB8AC3E}">
        <p14:creationId xmlns:p14="http://schemas.microsoft.com/office/powerpoint/2010/main" val="42178962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1685B494-C65C-B64E-B875-B403F356D816}"/>
              </a:ext>
            </a:extLst>
          </p:cNvPr>
          <p:cNvPicPr>
            <a:picLocks noChangeAspect="1"/>
          </p:cNvPicPr>
          <p:nvPr/>
        </p:nvPicPr>
        <p:blipFill rotWithShape="1">
          <a:blip r:embed="rId3" cstate="screen">
            <a:alphaModFix/>
            <a:extLst>
              <a:ext uri="{28A0092B-C50C-407E-A947-70E740481C1C}">
                <a14:useLocalDpi xmlns:a14="http://schemas.microsoft.com/office/drawing/2010/main"/>
              </a:ext>
            </a:extLst>
          </a:blip>
          <a:srcRect/>
          <a:stretch/>
        </p:blipFill>
        <p:spPr>
          <a:xfrm>
            <a:off x="0" y="2113122"/>
            <a:ext cx="12192000" cy="4697896"/>
          </a:xfrm>
          <a:prstGeom prst="rect">
            <a:avLst/>
          </a:prstGeom>
        </p:spPr>
      </p:pic>
      <p:sp>
        <p:nvSpPr>
          <p:cNvPr id="30" name="TextBox 29">
            <a:extLst>
              <a:ext uri="{FF2B5EF4-FFF2-40B4-BE49-F238E27FC236}">
                <a16:creationId xmlns:a16="http://schemas.microsoft.com/office/drawing/2014/main" id="{C3FDB910-E35F-4521-9A86-7BF390E7C2DB}"/>
              </a:ext>
            </a:extLst>
          </p:cNvPr>
          <p:cNvSpPr txBox="1"/>
          <p:nvPr/>
        </p:nvSpPr>
        <p:spPr>
          <a:xfrm>
            <a:off x="3715304" y="6086682"/>
            <a:ext cx="6240765" cy="400110"/>
          </a:xfrm>
          <a:prstGeom prst="rect">
            <a:avLst/>
          </a:prstGeom>
          <a:noFill/>
        </p:spPr>
        <p:txBody>
          <a:bodyPr wrap="square" rtlCol="0">
            <a:spAutoFit/>
          </a:bodyPr>
          <a:lstStyle/>
          <a:p>
            <a:r>
              <a:rPr lang="en-GB" sz="2000" b="1" dirty="0">
                <a:solidFill>
                  <a:prstClr val="black"/>
                </a:solidFill>
                <a:latin typeface="Montserrat" pitchFamily="2" charset="77"/>
                <a:cs typeface="Arial" panose="020B0604020202020204" pitchFamily="34" charset="0"/>
              </a:rPr>
              <a:t> </a:t>
            </a:r>
          </a:p>
        </p:txBody>
      </p:sp>
      <p:sp>
        <p:nvSpPr>
          <p:cNvPr id="27" name="TextBox 26">
            <a:extLst>
              <a:ext uri="{FF2B5EF4-FFF2-40B4-BE49-F238E27FC236}">
                <a16:creationId xmlns:a16="http://schemas.microsoft.com/office/drawing/2014/main" id="{151636A8-6C2A-A2AD-D01A-8B948B81A717}"/>
              </a:ext>
            </a:extLst>
          </p:cNvPr>
          <p:cNvSpPr txBox="1"/>
          <p:nvPr/>
        </p:nvSpPr>
        <p:spPr>
          <a:xfrm>
            <a:off x="4161032" y="313904"/>
            <a:ext cx="4011118" cy="867930"/>
          </a:xfrm>
          <a:prstGeom prst="rect">
            <a:avLst/>
          </a:prstGeom>
          <a:noFill/>
        </p:spPr>
        <p:txBody>
          <a:bodyPr wrap="square" rtlCol="0">
            <a:spAutoFit/>
          </a:bodyPr>
          <a:lstStyle/>
          <a:p>
            <a:pPr>
              <a:lnSpc>
                <a:spcPct val="90000"/>
              </a:lnSpc>
              <a:spcBef>
                <a:spcPct val="0"/>
              </a:spcBef>
              <a:defRPr/>
            </a:pPr>
            <a:r>
              <a:rPr lang="en-US" sz="3200" b="1" dirty="0">
                <a:solidFill>
                  <a:srgbClr val="003668"/>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rPr>
              <a:t>Recommendations </a:t>
            </a:r>
          </a:p>
          <a:p>
            <a:pPr>
              <a:lnSpc>
                <a:spcPct val="90000"/>
              </a:lnSpc>
              <a:spcBef>
                <a:spcPct val="0"/>
              </a:spcBef>
              <a:defRPr/>
            </a:pPr>
            <a:endParaRPr lang="en-US" sz="2400" b="1" dirty="0">
              <a:solidFill>
                <a:srgbClr val="003668"/>
              </a:solidFill>
              <a:effectLst>
                <a:outerShdw blurRad="50000" dist="30000" dir="5400000" algn="tl" rotWithShape="0">
                  <a:srgbClr val="000000">
                    <a:alpha val="30000"/>
                  </a:srgbClr>
                </a:outerShdw>
              </a:effectLst>
              <a:latin typeface="Gill Sans MT"/>
              <a:ea typeface="+mj-ea"/>
              <a:cs typeface="+mj-cs"/>
            </a:endParaRPr>
          </a:p>
        </p:txBody>
      </p:sp>
      <p:sp>
        <p:nvSpPr>
          <p:cNvPr id="31" name="Rectangle 30">
            <a:extLst>
              <a:ext uri="{FF2B5EF4-FFF2-40B4-BE49-F238E27FC236}">
                <a16:creationId xmlns:a16="http://schemas.microsoft.com/office/drawing/2014/main" id="{6341FAD7-0780-6B7D-853E-91FA56ABB07A}"/>
              </a:ext>
            </a:extLst>
          </p:cNvPr>
          <p:cNvSpPr/>
          <p:nvPr/>
        </p:nvSpPr>
        <p:spPr>
          <a:xfrm>
            <a:off x="-1" y="5206391"/>
            <a:ext cx="2578354" cy="1651609"/>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pic>
        <p:nvPicPr>
          <p:cNvPr id="32" name="Google Shape;126;p1">
            <a:extLst>
              <a:ext uri="{FF2B5EF4-FFF2-40B4-BE49-F238E27FC236}">
                <a16:creationId xmlns:a16="http://schemas.microsoft.com/office/drawing/2014/main" id="{51451B77-111A-62D7-592F-ABE43FADC48B}"/>
              </a:ext>
            </a:extLst>
          </p:cNvPr>
          <p:cNvPicPr preferRelativeResize="0"/>
          <p:nvPr/>
        </p:nvPicPr>
        <p:blipFill rotWithShape="1">
          <a:blip r:embed="rId4">
            <a:alphaModFix/>
          </a:blip>
          <a:srcRect/>
          <a:stretch/>
        </p:blipFill>
        <p:spPr>
          <a:xfrm>
            <a:off x="221649" y="5799668"/>
            <a:ext cx="1082526" cy="948026"/>
          </a:xfrm>
          <a:prstGeom prst="rect">
            <a:avLst/>
          </a:prstGeom>
          <a:noFill/>
          <a:ln>
            <a:noFill/>
          </a:ln>
        </p:spPr>
      </p:pic>
      <p:sp>
        <p:nvSpPr>
          <p:cNvPr id="33" name="Rectangle 32">
            <a:extLst>
              <a:ext uri="{FF2B5EF4-FFF2-40B4-BE49-F238E27FC236}">
                <a16:creationId xmlns:a16="http://schemas.microsoft.com/office/drawing/2014/main" id="{C11544A3-2144-EBC3-EB73-6BC36F9C5F87}"/>
              </a:ext>
            </a:extLst>
          </p:cNvPr>
          <p:cNvSpPr/>
          <p:nvPr/>
        </p:nvSpPr>
        <p:spPr>
          <a:xfrm>
            <a:off x="10114946" y="5723089"/>
            <a:ext cx="2077054" cy="113491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pic>
        <p:nvPicPr>
          <p:cNvPr id="34" name="Google Shape;128;p1">
            <a:extLst>
              <a:ext uri="{FF2B5EF4-FFF2-40B4-BE49-F238E27FC236}">
                <a16:creationId xmlns:a16="http://schemas.microsoft.com/office/drawing/2014/main" id="{55F1B8E6-36D1-8A42-1A7F-B09219BF051E}"/>
              </a:ext>
            </a:extLst>
          </p:cNvPr>
          <p:cNvPicPr preferRelativeResize="0"/>
          <p:nvPr/>
        </p:nvPicPr>
        <p:blipFill rotWithShape="1">
          <a:blip r:embed="rId5">
            <a:alphaModFix/>
          </a:blip>
          <a:srcRect/>
          <a:stretch/>
        </p:blipFill>
        <p:spPr>
          <a:xfrm>
            <a:off x="10589955" y="6169601"/>
            <a:ext cx="1473790" cy="658764"/>
          </a:xfrm>
          <a:prstGeom prst="rect">
            <a:avLst/>
          </a:prstGeom>
          <a:noFill/>
          <a:ln>
            <a:noFill/>
          </a:ln>
        </p:spPr>
      </p:pic>
      <p:pic>
        <p:nvPicPr>
          <p:cNvPr id="35" name="Picture 34">
            <a:extLst>
              <a:ext uri="{FF2B5EF4-FFF2-40B4-BE49-F238E27FC236}">
                <a16:creationId xmlns:a16="http://schemas.microsoft.com/office/drawing/2014/main" id="{2DA78220-EFC0-4748-4C3E-C98ABD5AEC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7259" y="6453696"/>
            <a:ext cx="3543482" cy="374669"/>
          </a:xfrm>
          <a:prstGeom prst="rect">
            <a:avLst/>
          </a:prstGeom>
        </p:spPr>
      </p:pic>
      <p:grpSp>
        <p:nvGrpSpPr>
          <p:cNvPr id="3" name="Group 2">
            <a:extLst>
              <a:ext uri="{FF2B5EF4-FFF2-40B4-BE49-F238E27FC236}">
                <a16:creationId xmlns:a16="http://schemas.microsoft.com/office/drawing/2014/main" id="{DA39E577-3439-36DB-D911-4E27315C97C6}"/>
              </a:ext>
            </a:extLst>
          </p:cNvPr>
          <p:cNvGrpSpPr/>
          <p:nvPr/>
        </p:nvGrpSpPr>
        <p:grpSpPr>
          <a:xfrm>
            <a:off x="1147670" y="1092723"/>
            <a:ext cx="9274626" cy="4768967"/>
            <a:chOff x="2232199" y="1400634"/>
            <a:chExt cx="7816481" cy="3790439"/>
          </a:xfrm>
        </p:grpSpPr>
        <p:sp>
          <p:nvSpPr>
            <p:cNvPr id="2" name="Google Shape;718;g28e14602595_21_10">
              <a:extLst>
                <a:ext uri="{FF2B5EF4-FFF2-40B4-BE49-F238E27FC236}">
                  <a16:creationId xmlns:a16="http://schemas.microsoft.com/office/drawing/2014/main" id="{8B15F809-7D8F-9F87-CC7B-6A75B35E9CDF}"/>
                </a:ext>
              </a:extLst>
            </p:cNvPr>
            <p:cNvSpPr/>
            <p:nvPr/>
          </p:nvSpPr>
          <p:spPr>
            <a:xfrm>
              <a:off x="3946680" y="4525062"/>
              <a:ext cx="6102000" cy="666000"/>
            </a:xfrm>
            <a:prstGeom prst="rect">
              <a:avLst/>
            </a:prstGeom>
            <a:solidFill>
              <a:srgbClr val="95BCF0"/>
            </a:solidFill>
            <a:ln>
              <a:noFill/>
            </a:ln>
          </p:spPr>
          <p:txBody>
            <a:bodyPr spcFirstLastPara="1" wrap="square" lIns="34300" tIns="17150" rIns="34300" bIns="17150" anchor="ctr" anchorCtr="0">
              <a:noAutofit/>
            </a:bodyPr>
            <a:lstStyle/>
            <a:p>
              <a:pPr algn="ctr">
                <a:buClr>
                  <a:srgbClr val="000000"/>
                </a:buClr>
                <a:buFont typeface="Arial"/>
                <a:buNone/>
              </a:pPr>
              <a:endParaRPr sz="1600" kern="0">
                <a:solidFill>
                  <a:srgbClr val="FFFFFF"/>
                </a:solidFill>
                <a:latin typeface="Lato Light"/>
                <a:ea typeface="Lato Light"/>
                <a:cs typeface="Lato Light"/>
                <a:sym typeface="Lato Light"/>
              </a:endParaRPr>
            </a:p>
          </p:txBody>
        </p:sp>
        <p:sp>
          <p:nvSpPr>
            <p:cNvPr id="6" name="Google Shape;719;g28e14602595_21_10">
              <a:extLst>
                <a:ext uri="{FF2B5EF4-FFF2-40B4-BE49-F238E27FC236}">
                  <a16:creationId xmlns:a16="http://schemas.microsoft.com/office/drawing/2014/main" id="{74217EEF-5EDC-EEF5-CA6E-12EBDFC27471}"/>
                </a:ext>
              </a:extLst>
            </p:cNvPr>
            <p:cNvSpPr/>
            <p:nvPr/>
          </p:nvSpPr>
          <p:spPr>
            <a:xfrm>
              <a:off x="3946680" y="3743962"/>
              <a:ext cx="6102000" cy="666000"/>
            </a:xfrm>
            <a:prstGeom prst="rect">
              <a:avLst/>
            </a:prstGeom>
            <a:solidFill>
              <a:srgbClr val="8CC9EE"/>
            </a:solidFill>
            <a:ln>
              <a:noFill/>
            </a:ln>
          </p:spPr>
          <p:txBody>
            <a:bodyPr spcFirstLastPara="1" wrap="square" lIns="34300" tIns="17150" rIns="34300" bIns="17150" anchor="ctr" anchorCtr="0">
              <a:noAutofit/>
            </a:bodyPr>
            <a:lstStyle/>
            <a:p>
              <a:pPr algn="ctr">
                <a:buClr>
                  <a:srgbClr val="000000"/>
                </a:buClr>
                <a:buFont typeface="Arial"/>
                <a:buNone/>
              </a:pPr>
              <a:endParaRPr sz="1600" kern="0">
                <a:solidFill>
                  <a:srgbClr val="FFFFFF"/>
                </a:solidFill>
                <a:latin typeface="Lato Light"/>
                <a:ea typeface="Lato Light"/>
                <a:cs typeface="Lato Light"/>
                <a:sym typeface="Lato Light"/>
              </a:endParaRPr>
            </a:p>
          </p:txBody>
        </p:sp>
        <p:sp>
          <p:nvSpPr>
            <p:cNvPr id="7" name="Google Shape;720;g28e14602595_21_10">
              <a:extLst>
                <a:ext uri="{FF2B5EF4-FFF2-40B4-BE49-F238E27FC236}">
                  <a16:creationId xmlns:a16="http://schemas.microsoft.com/office/drawing/2014/main" id="{1E5F45DE-543D-C46D-13F7-1A791053D0ED}"/>
                </a:ext>
              </a:extLst>
            </p:cNvPr>
            <p:cNvSpPr/>
            <p:nvPr/>
          </p:nvSpPr>
          <p:spPr>
            <a:xfrm>
              <a:off x="3946680" y="2962862"/>
              <a:ext cx="6102000" cy="666000"/>
            </a:xfrm>
            <a:prstGeom prst="rect">
              <a:avLst/>
            </a:prstGeom>
            <a:solidFill>
              <a:srgbClr val="84D4EB"/>
            </a:solidFill>
            <a:ln>
              <a:noFill/>
            </a:ln>
          </p:spPr>
          <p:txBody>
            <a:bodyPr spcFirstLastPara="1" wrap="square" lIns="34300" tIns="17150" rIns="34300" bIns="17150" anchor="ctr" anchorCtr="0">
              <a:noAutofit/>
            </a:bodyPr>
            <a:lstStyle/>
            <a:p>
              <a:pPr algn="ctr">
                <a:buClr>
                  <a:srgbClr val="000000"/>
                </a:buClr>
                <a:buFont typeface="Arial"/>
                <a:buNone/>
              </a:pPr>
              <a:endParaRPr sz="1600" kern="0">
                <a:solidFill>
                  <a:srgbClr val="FFFFFF"/>
                </a:solidFill>
                <a:latin typeface="Lato Light"/>
                <a:ea typeface="Lato Light"/>
                <a:cs typeface="Lato Light"/>
                <a:sym typeface="Lato Light"/>
              </a:endParaRPr>
            </a:p>
          </p:txBody>
        </p:sp>
        <p:sp>
          <p:nvSpPr>
            <p:cNvPr id="8" name="Google Shape;721;g28e14602595_21_10">
              <a:extLst>
                <a:ext uri="{FF2B5EF4-FFF2-40B4-BE49-F238E27FC236}">
                  <a16:creationId xmlns:a16="http://schemas.microsoft.com/office/drawing/2014/main" id="{65857168-E5BB-FC5C-76AB-B15C5F85CBDD}"/>
                </a:ext>
              </a:extLst>
            </p:cNvPr>
            <p:cNvSpPr/>
            <p:nvPr/>
          </p:nvSpPr>
          <p:spPr>
            <a:xfrm>
              <a:off x="3946680" y="2181737"/>
              <a:ext cx="6102000" cy="666000"/>
            </a:xfrm>
            <a:prstGeom prst="rect">
              <a:avLst/>
            </a:prstGeom>
            <a:solidFill>
              <a:srgbClr val="7EE1E9"/>
            </a:solidFill>
            <a:ln>
              <a:noFill/>
            </a:ln>
          </p:spPr>
          <p:txBody>
            <a:bodyPr spcFirstLastPara="1" wrap="square" lIns="34300" tIns="17150" rIns="34300" bIns="17150" anchor="ctr" anchorCtr="0">
              <a:noAutofit/>
            </a:bodyPr>
            <a:lstStyle/>
            <a:p>
              <a:pPr algn="ctr">
                <a:buClr>
                  <a:srgbClr val="000000"/>
                </a:buClr>
                <a:buFont typeface="Arial"/>
                <a:buNone/>
              </a:pPr>
              <a:endParaRPr sz="1600" kern="0">
                <a:solidFill>
                  <a:srgbClr val="FFFFFF"/>
                </a:solidFill>
                <a:latin typeface="Lato Light"/>
                <a:ea typeface="Lato Light"/>
                <a:cs typeface="Lato Light"/>
                <a:sym typeface="Lato Light"/>
              </a:endParaRPr>
            </a:p>
          </p:txBody>
        </p:sp>
        <p:sp>
          <p:nvSpPr>
            <p:cNvPr id="9" name="Google Shape;722;g28e14602595_21_10">
              <a:extLst>
                <a:ext uri="{FF2B5EF4-FFF2-40B4-BE49-F238E27FC236}">
                  <a16:creationId xmlns:a16="http://schemas.microsoft.com/office/drawing/2014/main" id="{DC2CEF84-EF01-E4C1-8A26-23BB3F89A2DD}"/>
                </a:ext>
              </a:extLst>
            </p:cNvPr>
            <p:cNvSpPr/>
            <p:nvPr/>
          </p:nvSpPr>
          <p:spPr>
            <a:xfrm>
              <a:off x="3946680" y="1400637"/>
              <a:ext cx="6102000" cy="666000"/>
            </a:xfrm>
            <a:prstGeom prst="rect">
              <a:avLst/>
            </a:prstGeom>
            <a:solidFill>
              <a:srgbClr val="75F1E7"/>
            </a:solidFill>
            <a:ln>
              <a:noFill/>
            </a:ln>
          </p:spPr>
          <p:txBody>
            <a:bodyPr spcFirstLastPara="1" wrap="square" lIns="34300" tIns="17150" rIns="34300" bIns="17150" anchor="ctr" anchorCtr="0">
              <a:noAutofit/>
            </a:bodyPr>
            <a:lstStyle/>
            <a:p>
              <a:pPr algn="ctr">
                <a:buClr>
                  <a:srgbClr val="000000"/>
                </a:buClr>
                <a:buFont typeface="Arial"/>
                <a:buNone/>
              </a:pPr>
              <a:endParaRPr sz="1600" kern="0">
                <a:solidFill>
                  <a:srgbClr val="FFFFFF"/>
                </a:solidFill>
                <a:latin typeface="Lato Light"/>
                <a:ea typeface="Lato Light"/>
                <a:cs typeface="Lato Light"/>
                <a:sym typeface="Lato Light"/>
              </a:endParaRPr>
            </a:p>
          </p:txBody>
        </p:sp>
        <p:sp>
          <p:nvSpPr>
            <p:cNvPr id="10" name="Google Shape;723;g28e14602595_21_10">
              <a:extLst>
                <a:ext uri="{FF2B5EF4-FFF2-40B4-BE49-F238E27FC236}">
                  <a16:creationId xmlns:a16="http://schemas.microsoft.com/office/drawing/2014/main" id="{A2673B51-595C-2A25-865F-01C58628D11F}"/>
                </a:ext>
              </a:extLst>
            </p:cNvPr>
            <p:cNvSpPr/>
            <p:nvPr/>
          </p:nvSpPr>
          <p:spPr>
            <a:xfrm>
              <a:off x="2232199" y="1400634"/>
              <a:ext cx="2140500" cy="666000"/>
            </a:xfrm>
            <a:prstGeom prst="homePlate">
              <a:avLst>
                <a:gd name="adj" fmla="val 50000"/>
              </a:avLst>
            </a:prstGeom>
            <a:solidFill>
              <a:srgbClr val="4472C4"/>
            </a:solidFill>
            <a:ln>
              <a:noFill/>
            </a:ln>
          </p:spPr>
          <p:txBody>
            <a:bodyPr spcFirstLastPara="1" wrap="square" lIns="34300" tIns="17150" rIns="34300" bIns="1715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solidFill>
                  <a:srgbClr val="FFFFFF"/>
                </a:solidFill>
                <a:effectLst/>
                <a:uLnTx/>
                <a:uFillTx/>
                <a:latin typeface="Lato Light"/>
                <a:ea typeface="Lato Light"/>
                <a:cs typeface="Lato Light"/>
                <a:sym typeface="Lato Light"/>
              </a:endParaRPr>
            </a:p>
          </p:txBody>
        </p:sp>
        <p:sp>
          <p:nvSpPr>
            <p:cNvPr id="11" name="Google Shape;724;g28e14602595_21_10">
              <a:extLst>
                <a:ext uri="{FF2B5EF4-FFF2-40B4-BE49-F238E27FC236}">
                  <a16:creationId xmlns:a16="http://schemas.microsoft.com/office/drawing/2014/main" id="{CD16698C-CBC0-22BE-549B-7C7009A04B49}"/>
                </a:ext>
              </a:extLst>
            </p:cNvPr>
            <p:cNvSpPr/>
            <p:nvPr/>
          </p:nvSpPr>
          <p:spPr>
            <a:xfrm>
              <a:off x="2232199" y="2181743"/>
              <a:ext cx="2140500" cy="666000"/>
            </a:xfrm>
            <a:prstGeom prst="homePlate">
              <a:avLst>
                <a:gd name="adj" fmla="val 50000"/>
              </a:avLst>
            </a:prstGeom>
            <a:solidFill>
              <a:srgbClr val="ED7D31"/>
            </a:solidFill>
            <a:ln>
              <a:noFill/>
            </a:ln>
          </p:spPr>
          <p:txBody>
            <a:bodyPr spcFirstLastPara="1" wrap="square" lIns="34300" tIns="17150" rIns="34300" bIns="1715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solidFill>
                  <a:srgbClr val="FFFFFF"/>
                </a:solidFill>
                <a:effectLst/>
                <a:uLnTx/>
                <a:uFillTx/>
                <a:latin typeface="Lato Light"/>
                <a:ea typeface="Lato Light"/>
                <a:cs typeface="Lato Light"/>
                <a:sym typeface="Lato Light"/>
              </a:endParaRPr>
            </a:p>
          </p:txBody>
        </p:sp>
        <p:sp>
          <p:nvSpPr>
            <p:cNvPr id="12" name="Google Shape;725;g28e14602595_21_10">
              <a:extLst>
                <a:ext uri="{FF2B5EF4-FFF2-40B4-BE49-F238E27FC236}">
                  <a16:creationId xmlns:a16="http://schemas.microsoft.com/office/drawing/2014/main" id="{95AE0894-DAC9-F884-A290-B2A746E0F5E7}"/>
                </a:ext>
              </a:extLst>
            </p:cNvPr>
            <p:cNvSpPr/>
            <p:nvPr/>
          </p:nvSpPr>
          <p:spPr>
            <a:xfrm>
              <a:off x="2232199" y="2962853"/>
              <a:ext cx="2140500" cy="666000"/>
            </a:xfrm>
            <a:prstGeom prst="homePlate">
              <a:avLst>
                <a:gd name="adj" fmla="val 50000"/>
              </a:avLst>
            </a:prstGeom>
            <a:solidFill>
              <a:srgbClr val="A5A5A5"/>
            </a:solidFill>
            <a:ln>
              <a:noFill/>
            </a:ln>
          </p:spPr>
          <p:txBody>
            <a:bodyPr spcFirstLastPara="1" wrap="square" lIns="34300" tIns="17150" rIns="34300" bIns="1715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solidFill>
                  <a:srgbClr val="FFFFFF"/>
                </a:solidFill>
                <a:effectLst/>
                <a:uLnTx/>
                <a:uFillTx/>
                <a:latin typeface="Lato Light"/>
                <a:ea typeface="Lato Light"/>
                <a:cs typeface="Lato Light"/>
                <a:sym typeface="Lato Light"/>
              </a:endParaRPr>
            </a:p>
          </p:txBody>
        </p:sp>
        <p:sp>
          <p:nvSpPr>
            <p:cNvPr id="14" name="Google Shape;726;g28e14602595_21_10">
              <a:extLst>
                <a:ext uri="{FF2B5EF4-FFF2-40B4-BE49-F238E27FC236}">
                  <a16:creationId xmlns:a16="http://schemas.microsoft.com/office/drawing/2014/main" id="{DC768597-9363-4857-9AEC-B340FAAFCE78}"/>
                </a:ext>
              </a:extLst>
            </p:cNvPr>
            <p:cNvSpPr/>
            <p:nvPr/>
          </p:nvSpPr>
          <p:spPr>
            <a:xfrm>
              <a:off x="2232199" y="3743963"/>
              <a:ext cx="2140500" cy="666000"/>
            </a:xfrm>
            <a:prstGeom prst="homePlate">
              <a:avLst>
                <a:gd name="adj" fmla="val 50000"/>
              </a:avLst>
            </a:prstGeom>
            <a:solidFill>
              <a:srgbClr val="FFC000"/>
            </a:solidFill>
            <a:ln>
              <a:noFill/>
            </a:ln>
          </p:spPr>
          <p:txBody>
            <a:bodyPr spcFirstLastPara="1" wrap="square" lIns="34300" tIns="17150" rIns="34300" bIns="1715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solidFill>
                  <a:srgbClr val="FFFFFF"/>
                </a:solidFill>
                <a:effectLst/>
                <a:uLnTx/>
                <a:uFillTx/>
                <a:latin typeface="Lato Light"/>
                <a:ea typeface="Lato Light"/>
                <a:cs typeface="Lato Light"/>
                <a:sym typeface="Lato Light"/>
              </a:endParaRPr>
            </a:p>
          </p:txBody>
        </p:sp>
        <p:sp>
          <p:nvSpPr>
            <p:cNvPr id="15" name="Google Shape;727;g28e14602595_21_10">
              <a:extLst>
                <a:ext uri="{FF2B5EF4-FFF2-40B4-BE49-F238E27FC236}">
                  <a16:creationId xmlns:a16="http://schemas.microsoft.com/office/drawing/2014/main" id="{E723F54B-D392-0726-941D-1AF396028057}"/>
                </a:ext>
              </a:extLst>
            </p:cNvPr>
            <p:cNvSpPr/>
            <p:nvPr/>
          </p:nvSpPr>
          <p:spPr>
            <a:xfrm>
              <a:off x="2232199" y="4525073"/>
              <a:ext cx="2140500" cy="666000"/>
            </a:xfrm>
            <a:prstGeom prst="homePlate">
              <a:avLst>
                <a:gd name="adj" fmla="val 50000"/>
              </a:avLst>
            </a:prstGeom>
            <a:solidFill>
              <a:srgbClr val="5B9BD5"/>
            </a:solidFill>
            <a:ln>
              <a:noFill/>
            </a:ln>
          </p:spPr>
          <p:txBody>
            <a:bodyPr spcFirstLastPara="1" wrap="square" lIns="34300" tIns="17150" rIns="34300" bIns="1715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solidFill>
                  <a:srgbClr val="FFFFFF"/>
                </a:solidFill>
                <a:effectLst/>
                <a:uLnTx/>
                <a:uFillTx/>
                <a:latin typeface="Lato Light"/>
                <a:ea typeface="Lato Light"/>
                <a:cs typeface="Lato Light"/>
                <a:sym typeface="Lato Light"/>
              </a:endParaRPr>
            </a:p>
          </p:txBody>
        </p:sp>
        <p:sp>
          <p:nvSpPr>
            <p:cNvPr id="16" name="Google Shape;728;g28e14602595_21_10">
              <a:extLst>
                <a:ext uri="{FF2B5EF4-FFF2-40B4-BE49-F238E27FC236}">
                  <a16:creationId xmlns:a16="http://schemas.microsoft.com/office/drawing/2014/main" id="{CE4030B2-F856-AC95-3330-D806A0D3EBDA}"/>
                </a:ext>
              </a:extLst>
            </p:cNvPr>
            <p:cNvSpPr txBox="1"/>
            <p:nvPr/>
          </p:nvSpPr>
          <p:spPr>
            <a:xfrm>
              <a:off x="2479504" y="1634203"/>
              <a:ext cx="1467300" cy="198766"/>
            </a:xfrm>
            <a:prstGeom prst="rect">
              <a:avLst/>
            </a:prstGeom>
            <a:noFill/>
            <a:ln>
              <a:noFill/>
            </a:ln>
          </p:spPr>
          <p:txBody>
            <a:bodyPr spcFirstLastPara="1" wrap="square" lIns="34300" tIns="17150" rIns="34300" bIns="17150" anchor="ctr" anchorCtr="0">
              <a:spAutoFit/>
            </a:bodyPr>
            <a:lstStyle/>
            <a:p>
              <a:pPr>
                <a:buClr>
                  <a:srgbClr val="000000"/>
                </a:buClr>
                <a:buFont typeface="Arial"/>
                <a:buNone/>
              </a:pPr>
              <a:r>
                <a:rPr lang="en" sz="1400" b="1" kern="0" dirty="0">
                  <a:solidFill>
                    <a:srgbClr val="FFFFFF"/>
                  </a:solidFill>
                  <a:latin typeface="Poppins"/>
                  <a:ea typeface="Poppins"/>
                  <a:cs typeface="Poppins"/>
                  <a:sym typeface="Poppins"/>
                </a:rPr>
                <a:t>STAKEHOLDERS</a:t>
              </a:r>
              <a:endParaRPr sz="600" kern="0" dirty="0">
                <a:solidFill>
                  <a:srgbClr val="000000"/>
                </a:solidFill>
                <a:latin typeface="Arial"/>
                <a:cs typeface="Arial"/>
                <a:sym typeface="Arial"/>
              </a:endParaRPr>
            </a:p>
          </p:txBody>
        </p:sp>
        <p:sp>
          <p:nvSpPr>
            <p:cNvPr id="17" name="Google Shape;729;g28e14602595_21_10">
              <a:extLst>
                <a:ext uri="{FF2B5EF4-FFF2-40B4-BE49-F238E27FC236}">
                  <a16:creationId xmlns:a16="http://schemas.microsoft.com/office/drawing/2014/main" id="{4BA541C3-DB99-8828-E393-BC8453CF4A41}"/>
                </a:ext>
              </a:extLst>
            </p:cNvPr>
            <p:cNvSpPr txBox="1"/>
            <p:nvPr/>
          </p:nvSpPr>
          <p:spPr>
            <a:xfrm>
              <a:off x="2479495" y="2415304"/>
              <a:ext cx="1467300" cy="198766"/>
            </a:xfrm>
            <a:prstGeom prst="rect">
              <a:avLst/>
            </a:prstGeom>
            <a:noFill/>
            <a:ln>
              <a:noFill/>
            </a:ln>
          </p:spPr>
          <p:txBody>
            <a:bodyPr spcFirstLastPara="1" wrap="square" lIns="34300" tIns="17150" rIns="34300" bIns="17150" anchor="ctr" anchorCtr="0">
              <a:spAutoFit/>
            </a:bodyPr>
            <a:lstStyle/>
            <a:p>
              <a:pPr>
                <a:buClr>
                  <a:srgbClr val="000000"/>
                </a:buClr>
                <a:buFont typeface="Arial"/>
                <a:buNone/>
              </a:pPr>
              <a:r>
                <a:rPr lang="en" sz="1400" b="1" kern="0">
                  <a:solidFill>
                    <a:srgbClr val="FFFFFF"/>
                  </a:solidFill>
                  <a:latin typeface="Poppins"/>
                  <a:ea typeface="Poppins"/>
                  <a:cs typeface="Poppins"/>
                  <a:sym typeface="Poppins"/>
                </a:rPr>
                <a:t>MODULAR</a:t>
              </a:r>
              <a:endParaRPr sz="600" kern="0">
                <a:solidFill>
                  <a:srgbClr val="000000"/>
                </a:solidFill>
                <a:latin typeface="Arial"/>
                <a:cs typeface="Arial"/>
                <a:sym typeface="Arial"/>
              </a:endParaRPr>
            </a:p>
          </p:txBody>
        </p:sp>
        <p:sp>
          <p:nvSpPr>
            <p:cNvPr id="18" name="Google Shape;730;g28e14602595_21_10">
              <a:extLst>
                <a:ext uri="{FF2B5EF4-FFF2-40B4-BE49-F238E27FC236}">
                  <a16:creationId xmlns:a16="http://schemas.microsoft.com/office/drawing/2014/main" id="{C58B173B-DD6D-5C4D-E455-4F0CB0A654C5}"/>
                </a:ext>
              </a:extLst>
            </p:cNvPr>
            <p:cNvSpPr txBox="1"/>
            <p:nvPr/>
          </p:nvSpPr>
          <p:spPr>
            <a:xfrm>
              <a:off x="2479517" y="3196415"/>
              <a:ext cx="1043400" cy="198766"/>
            </a:xfrm>
            <a:prstGeom prst="rect">
              <a:avLst/>
            </a:prstGeom>
            <a:noFill/>
            <a:ln>
              <a:noFill/>
            </a:ln>
          </p:spPr>
          <p:txBody>
            <a:bodyPr spcFirstLastPara="1" wrap="square" lIns="34300" tIns="17150" rIns="34300" bIns="17150" anchor="ctr" anchorCtr="0">
              <a:spAutoFit/>
            </a:bodyPr>
            <a:lstStyle/>
            <a:p>
              <a:pPr>
                <a:buClr>
                  <a:srgbClr val="000000"/>
                </a:buClr>
                <a:buFont typeface="Arial"/>
                <a:buNone/>
              </a:pPr>
              <a:r>
                <a:rPr lang="en" sz="1400" b="1" kern="0">
                  <a:solidFill>
                    <a:srgbClr val="FFFFFF"/>
                  </a:solidFill>
                  <a:latin typeface="Poppins"/>
                  <a:ea typeface="Poppins"/>
                  <a:cs typeface="Poppins"/>
                  <a:sym typeface="Poppins"/>
                </a:rPr>
                <a:t>SECURITY</a:t>
              </a:r>
              <a:endParaRPr sz="600" kern="0">
                <a:solidFill>
                  <a:srgbClr val="000000"/>
                </a:solidFill>
                <a:latin typeface="Arial"/>
                <a:cs typeface="Arial"/>
                <a:sym typeface="Arial"/>
              </a:endParaRPr>
            </a:p>
          </p:txBody>
        </p:sp>
        <p:sp>
          <p:nvSpPr>
            <p:cNvPr id="19" name="Google Shape;731;g28e14602595_21_10">
              <a:extLst>
                <a:ext uri="{FF2B5EF4-FFF2-40B4-BE49-F238E27FC236}">
                  <a16:creationId xmlns:a16="http://schemas.microsoft.com/office/drawing/2014/main" id="{D4BD8B27-E14C-A200-2F4A-19992189065E}"/>
                </a:ext>
              </a:extLst>
            </p:cNvPr>
            <p:cNvSpPr txBox="1"/>
            <p:nvPr/>
          </p:nvSpPr>
          <p:spPr>
            <a:xfrm>
              <a:off x="2479496" y="3891911"/>
              <a:ext cx="1531800" cy="370003"/>
            </a:xfrm>
            <a:prstGeom prst="rect">
              <a:avLst/>
            </a:prstGeom>
            <a:noFill/>
            <a:ln>
              <a:noFill/>
            </a:ln>
          </p:spPr>
          <p:txBody>
            <a:bodyPr spcFirstLastPara="1" wrap="square" lIns="34300" tIns="17150" rIns="34300" bIns="17150" anchor="ctr" anchorCtr="0">
              <a:spAutoFit/>
            </a:bodyPr>
            <a:lstStyle/>
            <a:p>
              <a:pPr>
                <a:buClr>
                  <a:srgbClr val="000000"/>
                </a:buClr>
                <a:buFont typeface="Arial"/>
                <a:buNone/>
              </a:pPr>
              <a:r>
                <a:rPr lang="en" sz="1400" b="1" kern="0">
                  <a:solidFill>
                    <a:srgbClr val="FFFFFF"/>
                  </a:solidFill>
                  <a:latin typeface="Poppins"/>
                  <a:ea typeface="Poppins"/>
                  <a:cs typeface="Poppins"/>
                  <a:sym typeface="Poppins"/>
                </a:rPr>
                <a:t>INTEROPERABILITY</a:t>
              </a:r>
              <a:endParaRPr sz="600" kern="0">
                <a:solidFill>
                  <a:srgbClr val="000000"/>
                </a:solidFill>
                <a:latin typeface="Arial"/>
                <a:cs typeface="Arial"/>
                <a:sym typeface="Arial"/>
              </a:endParaRPr>
            </a:p>
          </p:txBody>
        </p:sp>
        <p:sp>
          <p:nvSpPr>
            <p:cNvPr id="20" name="Google Shape;732;g28e14602595_21_10">
              <a:extLst>
                <a:ext uri="{FF2B5EF4-FFF2-40B4-BE49-F238E27FC236}">
                  <a16:creationId xmlns:a16="http://schemas.microsoft.com/office/drawing/2014/main" id="{41423791-4AEE-2D32-1C80-D167D4D383F2}"/>
                </a:ext>
              </a:extLst>
            </p:cNvPr>
            <p:cNvSpPr txBox="1"/>
            <p:nvPr/>
          </p:nvSpPr>
          <p:spPr>
            <a:xfrm>
              <a:off x="2479517" y="4758635"/>
              <a:ext cx="1351200" cy="198766"/>
            </a:xfrm>
            <a:prstGeom prst="rect">
              <a:avLst/>
            </a:prstGeom>
            <a:noFill/>
            <a:ln>
              <a:noFill/>
            </a:ln>
          </p:spPr>
          <p:txBody>
            <a:bodyPr spcFirstLastPara="1" wrap="square" lIns="34300" tIns="17150" rIns="34300" bIns="17150" anchor="ctr" anchorCtr="0">
              <a:spAutoFit/>
            </a:bodyPr>
            <a:lstStyle/>
            <a:p>
              <a:pPr>
                <a:buClr>
                  <a:srgbClr val="000000"/>
                </a:buClr>
                <a:buFont typeface="Arial"/>
                <a:buNone/>
              </a:pPr>
              <a:r>
                <a:rPr lang="en" sz="1400" b="1" kern="0">
                  <a:solidFill>
                    <a:srgbClr val="FFFFFF"/>
                  </a:solidFill>
                  <a:latin typeface="Poppins"/>
                  <a:ea typeface="Poppins"/>
                  <a:cs typeface="Poppins"/>
                  <a:sym typeface="Poppins"/>
                </a:rPr>
                <a:t>MONITOR KPI</a:t>
              </a:r>
              <a:endParaRPr sz="600" kern="0">
                <a:solidFill>
                  <a:srgbClr val="000000"/>
                </a:solidFill>
                <a:latin typeface="Arial"/>
                <a:cs typeface="Arial"/>
                <a:sym typeface="Arial"/>
              </a:endParaRPr>
            </a:p>
          </p:txBody>
        </p:sp>
        <p:sp>
          <p:nvSpPr>
            <p:cNvPr id="21" name="Google Shape;733;g28e14602595_21_10">
              <a:extLst>
                <a:ext uri="{FF2B5EF4-FFF2-40B4-BE49-F238E27FC236}">
                  <a16:creationId xmlns:a16="http://schemas.microsoft.com/office/drawing/2014/main" id="{7B171170-1B91-4A0C-4C77-AE420816A4B0}"/>
                </a:ext>
              </a:extLst>
            </p:cNvPr>
            <p:cNvSpPr txBox="1"/>
            <p:nvPr/>
          </p:nvSpPr>
          <p:spPr>
            <a:xfrm>
              <a:off x="4524229" y="1479508"/>
              <a:ext cx="5336100" cy="563257"/>
            </a:xfrm>
            <a:prstGeom prst="rect">
              <a:avLst/>
            </a:prstGeom>
            <a:noFill/>
            <a:ln>
              <a:noFill/>
            </a:ln>
          </p:spPr>
          <p:txBody>
            <a:bodyPr spcFirstLastPara="1" wrap="square" lIns="34300" tIns="17150" rIns="34300" bIns="17150" anchor="ctr" anchorCtr="0">
              <a:spAutoFit/>
            </a:bodyPr>
            <a:lstStyle/>
            <a:p>
              <a:pPr>
                <a:lnSpc>
                  <a:spcPct val="145833"/>
                </a:lnSpc>
                <a:buClr>
                  <a:srgbClr val="FFFFFF"/>
                </a:buClr>
                <a:buSzPts val="900"/>
                <a:buFont typeface="Arial"/>
                <a:buNone/>
              </a:pPr>
              <a:r>
                <a:rPr lang="en" sz="1000" kern="0" dirty="0">
                  <a:solidFill>
                    <a:srgbClr val="000000"/>
                  </a:solidFill>
                  <a:latin typeface="Lato"/>
                  <a:ea typeface="Lato"/>
                  <a:cs typeface="Lato"/>
                  <a:sym typeface="Lato"/>
                </a:rPr>
                <a:t>Engagement with Key Stakeholders: Ensure consistent communication with member countries, MSMEs, financial institutions, and FinTech companies. Recognizing the diverse nature of the COMESA region, it's crucial to tailor engagement strategies to the specific needs of each stakeholder group.</a:t>
              </a:r>
              <a:endParaRPr sz="600" kern="0" dirty="0">
                <a:solidFill>
                  <a:srgbClr val="000000"/>
                </a:solidFill>
                <a:latin typeface="Arial"/>
                <a:cs typeface="Arial"/>
                <a:sym typeface="Arial"/>
              </a:endParaRPr>
            </a:p>
          </p:txBody>
        </p:sp>
        <p:sp>
          <p:nvSpPr>
            <p:cNvPr id="22" name="Google Shape;734;g28e14602595_21_10">
              <a:extLst>
                <a:ext uri="{FF2B5EF4-FFF2-40B4-BE49-F238E27FC236}">
                  <a16:creationId xmlns:a16="http://schemas.microsoft.com/office/drawing/2014/main" id="{85A8EB39-C87D-F5BE-56D0-F7D189A5A003}"/>
                </a:ext>
              </a:extLst>
            </p:cNvPr>
            <p:cNvSpPr txBox="1"/>
            <p:nvPr/>
          </p:nvSpPr>
          <p:spPr>
            <a:xfrm>
              <a:off x="4524229" y="2253662"/>
              <a:ext cx="5336100" cy="577200"/>
            </a:xfrm>
            <a:prstGeom prst="rect">
              <a:avLst/>
            </a:prstGeom>
            <a:noFill/>
            <a:ln>
              <a:noFill/>
            </a:ln>
          </p:spPr>
          <p:txBody>
            <a:bodyPr spcFirstLastPara="1" wrap="square" lIns="34300" tIns="17150" rIns="34300" bIns="17150" anchor="ctr" anchorCtr="0">
              <a:spAutoFit/>
            </a:bodyPr>
            <a:lstStyle/>
            <a:p>
              <a:pPr>
                <a:lnSpc>
                  <a:spcPct val="145833"/>
                </a:lnSpc>
                <a:buClr>
                  <a:srgbClr val="FFFFFF"/>
                </a:buClr>
                <a:buSzPts val="900"/>
                <a:buFont typeface="Arial"/>
                <a:buNone/>
              </a:pPr>
              <a:r>
                <a:rPr lang="en" sz="1000" kern="0">
                  <a:solidFill>
                    <a:srgbClr val="000000"/>
                  </a:solidFill>
                  <a:latin typeface="Lato"/>
                  <a:ea typeface="Lato"/>
                  <a:cs typeface="Lato"/>
                  <a:sym typeface="Lato"/>
                </a:rPr>
                <a:t>Flexibility and Adaptability: A modular design will allow the system to integrate new technologies or adjust to regulatory changes without a complete overhaul. Given the rapid pace of digital transformation, such flexibility can be pivotal.</a:t>
              </a:r>
              <a:endParaRPr sz="600" kern="0">
                <a:solidFill>
                  <a:srgbClr val="000000"/>
                </a:solidFill>
                <a:latin typeface="Arial"/>
                <a:cs typeface="Arial"/>
                <a:sym typeface="Arial"/>
              </a:endParaRPr>
            </a:p>
          </p:txBody>
        </p:sp>
        <p:sp>
          <p:nvSpPr>
            <p:cNvPr id="23" name="Google Shape;735;g28e14602595_21_10">
              <a:extLst>
                <a:ext uri="{FF2B5EF4-FFF2-40B4-BE49-F238E27FC236}">
                  <a16:creationId xmlns:a16="http://schemas.microsoft.com/office/drawing/2014/main" id="{AD10479D-6426-E275-90C4-BDD491DB2370}"/>
                </a:ext>
              </a:extLst>
            </p:cNvPr>
            <p:cNvSpPr txBox="1"/>
            <p:nvPr/>
          </p:nvSpPr>
          <p:spPr>
            <a:xfrm>
              <a:off x="4524229" y="3030071"/>
              <a:ext cx="5336100" cy="384681"/>
            </a:xfrm>
            <a:prstGeom prst="rect">
              <a:avLst/>
            </a:prstGeom>
            <a:noFill/>
            <a:ln>
              <a:noFill/>
            </a:ln>
          </p:spPr>
          <p:txBody>
            <a:bodyPr spcFirstLastPara="1" wrap="square" lIns="34300" tIns="17150" rIns="34300" bIns="17150" anchor="ctr" anchorCtr="0">
              <a:spAutoFit/>
            </a:bodyPr>
            <a:lstStyle/>
            <a:p>
              <a:pPr>
                <a:lnSpc>
                  <a:spcPct val="145833"/>
                </a:lnSpc>
                <a:buClr>
                  <a:srgbClr val="FFFFFF"/>
                </a:buClr>
                <a:buSzPts val="900"/>
                <a:buFont typeface="Arial"/>
                <a:buNone/>
              </a:pPr>
              <a:r>
                <a:rPr lang="en" sz="1000" kern="0">
                  <a:solidFill>
                    <a:srgbClr val="000000"/>
                  </a:solidFill>
                  <a:latin typeface="Lato"/>
                  <a:ea typeface="Lato"/>
                  <a:cs typeface="Lato"/>
                  <a:sym typeface="Lato"/>
                </a:rPr>
                <a:t>Advanced Cybersecurity Measures: Given the cross-border nature of transactions, the system should employ state-of-the-art encryption and multi-factor authentication to secure user data and funds.</a:t>
              </a:r>
              <a:endParaRPr sz="600" kern="0">
                <a:solidFill>
                  <a:srgbClr val="000000"/>
                </a:solidFill>
                <a:latin typeface="Arial"/>
                <a:cs typeface="Arial"/>
                <a:sym typeface="Arial"/>
              </a:endParaRPr>
            </a:p>
          </p:txBody>
        </p:sp>
        <p:sp>
          <p:nvSpPr>
            <p:cNvPr id="24" name="Google Shape;736;g28e14602595_21_10">
              <a:extLst>
                <a:ext uri="{FF2B5EF4-FFF2-40B4-BE49-F238E27FC236}">
                  <a16:creationId xmlns:a16="http://schemas.microsoft.com/office/drawing/2014/main" id="{5A8ABAA6-27B2-53F6-DF47-C598D097ED1E}"/>
                </a:ext>
              </a:extLst>
            </p:cNvPr>
            <p:cNvSpPr txBox="1"/>
            <p:nvPr/>
          </p:nvSpPr>
          <p:spPr>
            <a:xfrm>
              <a:off x="4524229" y="3811172"/>
              <a:ext cx="5336100" cy="384681"/>
            </a:xfrm>
            <a:prstGeom prst="rect">
              <a:avLst/>
            </a:prstGeom>
            <a:noFill/>
            <a:ln>
              <a:noFill/>
            </a:ln>
          </p:spPr>
          <p:txBody>
            <a:bodyPr spcFirstLastPara="1" wrap="square" lIns="34300" tIns="17150" rIns="34300" bIns="17150" anchor="ctr" anchorCtr="0">
              <a:spAutoFit/>
            </a:bodyPr>
            <a:lstStyle/>
            <a:p>
              <a:pPr>
                <a:lnSpc>
                  <a:spcPct val="145833"/>
                </a:lnSpc>
                <a:buClr>
                  <a:srgbClr val="FFFFFF"/>
                </a:buClr>
                <a:buSzPts val="900"/>
                <a:buFont typeface="Arial"/>
                <a:buNone/>
              </a:pPr>
              <a:r>
                <a:rPr lang="en" sz="1000" kern="0">
                  <a:solidFill>
                    <a:srgbClr val="000000"/>
                  </a:solidFill>
                  <a:latin typeface="Lato"/>
                  <a:ea typeface="Lato"/>
                  <a:cs typeface="Lato"/>
                  <a:sym typeface="Lato"/>
                </a:rPr>
                <a:t>Standardized Data Protocols: Adopting standards like ISO20022 can ensure seamless transactions across borders and platforms, promoting a harmonized financial ecosystem within the COMESA region.</a:t>
              </a:r>
              <a:endParaRPr sz="600" kern="0">
                <a:solidFill>
                  <a:srgbClr val="000000"/>
                </a:solidFill>
                <a:latin typeface="Arial"/>
                <a:cs typeface="Arial"/>
                <a:sym typeface="Arial"/>
              </a:endParaRPr>
            </a:p>
          </p:txBody>
        </p:sp>
        <p:sp>
          <p:nvSpPr>
            <p:cNvPr id="25" name="Google Shape;737;g28e14602595_21_10">
              <a:extLst>
                <a:ext uri="{FF2B5EF4-FFF2-40B4-BE49-F238E27FC236}">
                  <a16:creationId xmlns:a16="http://schemas.microsoft.com/office/drawing/2014/main" id="{357817C4-C658-0EA4-CE63-43A72D6986D1}"/>
                </a:ext>
              </a:extLst>
            </p:cNvPr>
            <p:cNvSpPr txBox="1"/>
            <p:nvPr/>
          </p:nvSpPr>
          <p:spPr>
            <a:xfrm>
              <a:off x="4524229" y="4592297"/>
              <a:ext cx="5336100" cy="384681"/>
            </a:xfrm>
            <a:prstGeom prst="rect">
              <a:avLst/>
            </a:prstGeom>
            <a:noFill/>
            <a:ln>
              <a:noFill/>
            </a:ln>
          </p:spPr>
          <p:txBody>
            <a:bodyPr spcFirstLastPara="1" wrap="square" lIns="34300" tIns="17150" rIns="34300" bIns="17150" anchor="ctr" anchorCtr="0">
              <a:spAutoFit/>
            </a:bodyPr>
            <a:lstStyle/>
            <a:p>
              <a:pPr>
                <a:lnSpc>
                  <a:spcPct val="145833"/>
                </a:lnSpc>
                <a:buClr>
                  <a:srgbClr val="FFFFFF"/>
                </a:buClr>
                <a:buSzPts val="900"/>
                <a:buFont typeface="Arial"/>
                <a:buNone/>
              </a:pPr>
              <a:r>
                <a:rPr lang="en" sz="1000" kern="0">
                  <a:solidFill>
                    <a:srgbClr val="000000"/>
                  </a:solidFill>
                  <a:latin typeface="Lato"/>
                  <a:ea typeface="Lato"/>
                  <a:cs typeface="Lato"/>
                  <a:sym typeface="Lato"/>
                </a:rPr>
                <a:t>Real-time Monitoring: Implement real-time monitoring tools to swiftly detect issues, ensuring high uptime and reliable service delivery.</a:t>
              </a:r>
              <a:endParaRPr sz="600" kern="0">
                <a:solidFill>
                  <a:srgbClr val="000000"/>
                </a:solidFill>
                <a:latin typeface="Arial"/>
                <a:cs typeface="Arial"/>
                <a:sym typeface="Arial"/>
              </a:endParaRPr>
            </a:p>
          </p:txBody>
        </p:sp>
      </p:grpSp>
    </p:spTree>
    <p:extLst>
      <p:ext uri="{BB962C8B-B14F-4D97-AF65-F5344CB8AC3E}">
        <p14:creationId xmlns:p14="http://schemas.microsoft.com/office/powerpoint/2010/main" val="42550489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1685B494-C65C-B64E-B875-B403F356D816}"/>
              </a:ext>
            </a:extLst>
          </p:cNvPr>
          <p:cNvPicPr>
            <a:picLocks noChangeAspect="1"/>
          </p:cNvPicPr>
          <p:nvPr/>
        </p:nvPicPr>
        <p:blipFill rotWithShape="1">
          <a:blip r:embed="rId3" cstate="screen">
            <a:alphaModFix/>
            <a:extLst>
              <a:ext uri="{28A0092B-C50C-407E-A947-70E740481C1C}">
                <a14:useLocalDpi xmlns:a14="http://schemas.microsoft.com/office/drawing/2010/main"/>
              </a:ext>
            </a:extLst>
          </a:blip>
          <a:srcRect/>
          <a:stretch/>
        </p:blipFill>
        <p:spPr>
          <a:xfrm>
            <a:off x="0" y="2113370"/>
            <a:ext cx="12192000" cy="4697896"/>
          </a:xfrm>
          <a:prstGeom prst="rect">
            <a:avLst/>
          </a:prstGeom>
        </p:spPr>
      </p:pic>
      <p:sp>
        <p:nvSpPr>
          <p:cNvPr id="26" name="TextBox 25">
            <a:extLst>
              <a:ext uri="{FF2B5EF4-FFF2-40B4-BE49-F238E27FC236}">
                <a16:creationId xmlns:a16="http://schemas.microsoft.com/office/drawing/2014/main" id="{44F2E420-96B5-4600-A908-7BF4B8487815}"/>
              </a:ext>
            </a:extLst>
          </p:cNvPr>
          <p:cNvSpPr txBox="1"/>
          <p:nvPr/>
        </p:nvSpPr>
        <p:spPr>
          <a:xfrm>
            <a:off x="4347299" y="238601"/>
            <a:ext cx="4011118" cy="867930"/>
          </a:xfrm>
          <a:prstGeom prst="rect">
            <a:avLst/>
          </a:prstGeom>
          <a:noFill/>
        </p:spPr>
        <p:txBody>
          <a:bodyPr wrap="square" rtlCol="0">
            <a:spAutoFit/>
          </a:bodyPr>
          <a:lstStyle/>
          <a:p>
            <a:pPr>
              <a:lnSpc>
                <a:spcPct val="90000"/>
              </a:lnSpc>
              <a:spcBef>
                <a:spcPct val="0"/>
              </a:spcBef>
              <a:defRPr/>
            </a:pPr>
            <a:r>
              <a:rPr lang="en-US" sz="3200" b="1" dirty="0">
                <a:solidFill>
                  <a:srgbClr val="003668"/>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rPr>
              <a:t>Recommendations </a:t>
            </a:r>
          </a:p>
          <a:p>
            <a:pPr>
              <a:lnSpc>
                <a:spcPct val="90000"/>
              </a:lnSpc>
              <a:spcBef>
                <a:spcPct val="0"/>
              </a:spcBef>
              <a:defRPr/>
            </a:pPr>
            <a:endParaRPr lang="en-US" sz="2400" b="1" dirty="0">
              <a:solidFill>
                <a:srgbClr val="003668"/>
              </a:solidFill>
              <a:effectLst>
                <a:outerShdw blurRad="50000" dist="30000" dir="5400000" algn="tl" rotWithShape="0">
                  <a:srgbClr val="000000">
                    <a:alpha val="30000"/>
                  </a:srgbClr>
                </a:outerShdw>
              </a:effectLst>
              <a:latin typeface="Gill Sans MT"/>
              <a:ea typeface="+mj-ea"/>
              <a:cs typeface="+mj-cs"/>
            </a:endParaRPr>
          </a:p>
        </p:txBody>
      </p:sp>
      <p:sp>
        <p:nvSpPr>
          <p:cNvPr id="30" name="TextBox 29">
            <a:extLst>
              <a:ext uri="{FF2B5EF4-FFF2-40B4-BE49-F238E27FC236}">
                <a16:creationId xmlns:a16="http://schemas.microsoft.com/office/drawing/2014/main" id="{C3FDB910-E35F-4521-9A86-7BF390E7C2DB}"/>
              </a:ext>
            </a:extLst>
          </p:cNvPr>
          <p:cNvSpPr txBox="1"/>
          <p:nvPr/>
        </p:nvSpPr>
        <p:spPr>
          <a:xfrm>
            <a:off x="3715304" y="6086682"/>
            <a:ext cx="6240765" cy="400110"/>
          </a:xfrm>
          <a:prstGeom prst="rect">
            <a:avLst/>
          </a:prstGeom>
          <a:noFill/>
        </p:spPr>
        <p:txBody>
          <a:bodyPr wrap="square" rtlCol="0">
            <a:spAutoFit/>
          </a:bodyPr>
          <a:lstStyle/>
          <a:p>
            <a:r>
              <a:rPr lang="en-GB" sz="2000" b="1" dirty="0">
                <a:solidFill>
                  <a:prstClr val="black"/>
                </a:solidFill>
                <a:latin typeface="Montserrat" pitchFamily="2" charset="77"/>
                <a:cs typeface="Arial" panose="020B0604020202020204" pitchFamily="34" charset="0"/>
              </a:rPr>
              <a:t> </a:t>
            </a:r>
          </a:p>
        </p:txBody>
      </p:sp>
      <p:pic>
        <p:nvPicPr>
          <p:cNvPr id="31" name="Google Shape;126;p1">
            <a:extLst>
              <a:ext uri="{FF2B5EF4-FFF2-40B4-BE49-F238E27FC236}">
                <a16:creationId xmlns:a16="http://schemas.microsoft.com/office/drawing/2014/main" id="{9BE162D5-6F42-5539-E73B-33F62ADEEF98}"/>
              </a:ext>
            </a:extLst>
          </p:cNvPr>
          <p:cNvPicPr preferRelativeResize="0"/>
          <p:nvPr/>
        </p:nvPicPr>
        <p:blipFill rotWithShape="1">
          <a:blip r:embed="rId4">
            <a:alphaModFix/>
          </a:blip>
          <a:srcRect/>
          <a:stretch/>
        </p:blipFill>
        <p:spPr>
          <a:xfrm>
            <a:off x="221649" y="5799668"/>
            <a:ext cx="1082526" cy="948026"/>
          </a:xfrm>
          <a:prstGeom prst="rect">
            <a:avLst/>
          </a:prstGeom>
          <a:noFill/>
          <a:ln>
            <a:noFill/>
          </a:ln>
        </p:spPr>
      </p:pic>
      <p:sp>
        <p:nvSpPr>
          <p:cNvPr id="32" name="Rectangle 31">
            <a:extLst>
              <a:ext uri="{FF2B5EF4-FFF2-40B4-BE49-F238E27FC236}">
                <a16:creationId xmlns:a16="http://schemas.microsoft.com/office/drawing/2014/main" id="{232CBEBE-44EE-08F5-897E-279125BDEB34}"/>
              </a:ext>
            </a:extLst>
          </p:cNvPr>
          <p:cNvSpPr/>
          <p:nvPr/>
        </p:nvSpPr>
        <p:spPr>
          <a:xfrm>
            <a:off x="10114946" y="5723089"/>
            <a:ext cx="2077054" cy="113491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pic>
        <p:nvPicPr>
          <p:cNvPr id="33" name="Google Shape;128;p1">
            <a:extLst>
              <a:ext uri="{FF2B5EF4-FFF2-40B4-BE49-F238E27FC236}">
                <a16:creationId xmlns:a16="http://schemas.microsoft.com/office/drawing/2014/main" id="{EE017924-546B-D397-1053-54CF052010BB}"/>
              </a:ext>
            </a:extLst>
          </p:cNvPr>
          <p:cNvPicPr preferRelativeResize="0"/>
          <p:nvPr/>
        </p:nvPicPr>
        <p:blipFill rotWithShape="1">
          <a:blip r:embed="rId5">
            <a:alphaModFix/>
          </a:blip>
          <a:srcRect/>
          <a:stretch/>
        </p:blipFill>
        <p:spPr>
          <a:xfrm>
            <a:off x="10589955" y="6169601"/>
            <a:ext cx="1473790" cy="658764"/>
          </a:xfrm>
          <a:prstGeom prst="rect">
            <a:avLst/>
          </a:prstGeom>
          <a:noFill/>
          <a:ln>
            <a:noFill/>
          </a:ln>
        </p:spPr>
      </p:pic>
      <p:pic>
        <p:nvPicPr>
          <p:cNvPr id="34" name="Picture 33">
            <a:extLst>
              <a:ext uri="{FF2B5EF4-FFF2-40B4-BE49-F238E27FC236}">
                <a16:creationId xmlns:a16="http://schemas.microsoft.com/office/drawing/2014/main" id="{78F86015-FA80-6860-DE95-D688187499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7259" y="6453696"/>
            <a:ext cx="3543482" cy="374669"/>
          </a:xfrm>
          <a:prstGeom prst="rect">
            <a:avLst/>
          </a:prstGeom>
        </p:spPr>
      </p:pic>
      <p:grpSp>
        <p:nvGrpSpPr>
          <p:cNvPr id="3" name="Group 2">
            <a:extLst>
              <a:ext uri="{FF2B5EF4-FFF2-40B4-BE49-F238E27FC236}">
                <a16:creationId xmlns:a16="http://schemas.microsoft.com/office/drawing/2014/main" id="{E42CDE19-E32F-AF28-126B-3A0B0EC5A3F4}"/>
              </a:ext>
            </a:extLst>
          </p:cNvPr>
          <p:cNvGrpSpPr/>
          <p:nvPr/>
        </p:nvGrpSpPr>
        <p:grpSpPr>
          <a:xfrm>
            <a:off x="970384" y="1076441"/>
            <a:ext cx="10254343" cy="4691862"/>
            <a:chOff x="2206799" y="1431005"/>
            <a:chExt cx="7816481" cy="3790439"/>
          </a:xfrm>
        </p:grpSpPr>
        <p:sp>
          <p:nvSpPr>
            <p:cNvPr id="2" name="Google Shape;745;g28e14602595_21_76">
              <a:extLst>
                <a:ext uri="{FF2B5EF4-FFF2-40B4-BE49-F238E27FC236}">
                  <a16:creationId xmlns:a16="http://schemas.microsoft.com/office/drawing/2014/main" id="{CD191F22-5B3A-CC17-6AF7-C2E6FC4A7AC2}"/>
                </a:ext>
              </a:extLst>
            </p:cNvPr>
            <p:cNvSpPr/>
            <p:nvPr/>
          </p:nvSpPr>
          <p:spPr>
            <a:xfrm>
              <a:off x="3921280" y="4555433"/>
              <a:ext cx="6102000" cy="666000"/>
            </a:xfrm>
            <a:prstGeom prst="rect">
              <a:avLst/>
            </a:prstGeom>
            <a:solidFill>
              <a:srgbClr val="95BCF0"/>
            </a:solidFill>
            <a:ln>
              <a:noFill/>
            </a:ln>
          </p:spPr>
          <p:txBody>
            <a:bodyPr spcFirstLastPara="1" wrap="square" lIns="34300" tIns="17150" rIns="34300" bIns="17150" anchor="ctr" anchorCtr="0">
              <a:noAutofit/>
            </a:bodyPr>
            <a:lstStyle/>
            <a:p>
              <a:pPr algn="ctr">
                <a:buClr>
                  <a:srgbClr val="000000"/>
                </a:buClr>
                <a:buFont typeface="Arial"/>
                <a:buNone/>
              </a:pPr>
              <a:endParaRPr sz="1600" kern="0">
                <a:solidFill>
                  <a:srgbClr val="FFFFFF"/>
                </a:solidFill>
                <a:latin typeface="Lato Light"/>
                <a:ea typeface="Lato Light"/>
                <a:cs typeface="Lato Light"/>
                <a:sym typeface="Lato Light"/>
              </a:endParaRPr>
            </a:p>
          </p:txBody>
        </p:sp>
        <p:sp>
          <p:nvSpPr>
            <p:cNvPr id="6" name="Google Shape;746;g28e14602595_21_76">
              <a:extLst>
                <a:ext uri="{FF2B5EF4-FFF2-40B4-BE49-F238E27FC236}">
                  <a16:creationId xmlns:a16="http://schemas.microsoft.com/office/drawing/2014/main" id="{5771A203-9E32-7E9F-5915-1711768CB424}"/>
                </a:ext>
              </a:extLst>
            </p:cNvPr>
            <p:cNvSpPr/>
            <p:nvPr/>
          </p:nvSpPr>
          <p:spPr>
            <a:xfrm>
              <a:off x="3921280" y="3774333"/>
              <a:ext cx="6102000" cy="666000"/>
            </a:xfrm>
            <a:prstGeom prst="rect">
              <a:avLst/>
            </a:prstGeom>
            <a:solidFill>
              <a:srgbClr val="8CC9EE"/>
            </a:solidFill>
            <a:ln>
              <a:noFill/>
            </a:ln>
          </p:spPr>
          <p:txBody>
            <a:bodyPr spcFirstLastPara="1" wrap="square" lIns="34300" tIns="17150" rIns="34300" bIns="17150" anchor="ctr" anchorCtr="0">
              <a:noAutofit/>
            </a:bodyPr>
            <a:lstStyle/>
            <a:p>
              <a:pPr algn="ctr">
                <a:buClr>
                  <a:srgbClr val="000000"/>
                </a:buClr>
                <a:buFont typeface="Arial"/>
                <a:buNone/>
              </a:pPr>
              <a:endParaRPr sz="1600" kern="0">
                <a:solidFill>
                  <a:srgbClr val="FFFFFF"/>
                </a:solidFill>
                <a:latin typeface="Lato Light"/>
                <a:ea typeface="Lato Light"/>
                <a:cs typeface="Lato Light"/>
                <a:sym typeface="Lato Light"/>
              </a:endParaRPr>
            </a:p>
          </p:txBody>
        </p:sp>
        <p:sp>
          <p:nvSpPr>
            <p:cNvPr id="7" name="Google Shape;747;g28e14602595_21_76">
              <a:extLst>
                <a:ext uri="{FF2B5EF4-FFF2-40B4-BE49-F238E27FC236}">
                  <a16:creationId xmlns:a16="http://schemas.microsoft.com/office/drawing/2014/main" id="{31A2F784-D1AB-9338-4AAF-8FB15A3AFA0C}"/>
                </a:ext>
              </a:extLst>
            </p:cNvPr>
            <p:cNvSpPr/>
            <p:nvPr/>
          </p:nvSpPr>
          <p:spPr>
            <a:xfrm>
              <a:off x="3921280" y="2993233"/>
              <a:ext cx="6102000" cy="666000"/>
            </a:xfrm>
            <a:prstGeom prst="rect">
              <a:avLst/>
            </a:prstGeom>
            <a:solidFill>
              <a:srgbClr val="84D4EB"/>
            </a:solidFill>
            <a:ln>
              <a:noFill/>
            </a:ln>
          </p:spPr>
          <p:txBody>
            <a:bodyPr spcFirstLastPara="1" wrap="square" lIns="34300" tIns="17150" rIns="34300" bIns="17150" anchor="ctr" anchorCtr="0">
              <a:noAutofit/>
            </a:bodyPr>
            <a:lstStyle/>
            <a:p>
              <a:pPr algn="ctr">
                <a:buClr>
                  <a:srgbClr val="000000"/>
                </a:buClr>
                <a:buFont typeface="Arial"/>
                <a:buNone/>
              </a:pPr>
              <a:endParaRPr sz="1600" kern="0">
                <a:solidFill>
                  <a:srgbClr val="FFFFFF"/>
                </a:solidFill>
                <a:latin typeface="Lato Light"/>
                <a:ea typeface="Lato Light"/>
                <a:cs typeface="Lato Light"/>
                <a:sym typeface="Lato Light"/>
              </a:endParaRPr>
            </a:p>
          </p:txBody>
        </p:sp>
        <p:sp>
          <p:nvSpPr>
            <p:cNvPr id="8" name="Google Shape;748;g28e14602595_21_76">
              <a:extLst>
                <a:ext uri="{FF2B5EF4-FFF2-40B4-BE49-F238E27FC236}">
                  <a16:creationId xmlns:a16="http://schemas.microsoft.com/office/drawing/2014/main" id="{CCDD4D69-C695-61C1-DF13-195BDC4CF85C}"/>
                </a:ext>
              </a:extLst>
            </p:cNvPr>
            <p:cNvSpPr/>
            <p:nvPr/>
          </p:nvSpPr>
          <p:spPr>
            <a:xfrm>
              <a:off x="3921280" y="2212108"/>
              <a:ext cx="6102000" cy="666000"/>
            </a:xfrm>
            <a:prstGeom prst="rect">
              <a:avLst/>
            </a:prstGeom>
            <a:solidFill>
              <a:srgbClr val="7EE1E9"/>
            </a:solidFill>
            <a:ln>
              <a:noFill/>
            </a:ln>
          </p:spPr>
          <p:txBody>
            <a:bodyPr spcFirstLastPara="1" wrap="square" lIns="34300" tIns="17150" rIns="34300" bIns="17150" anchor="ctr" anchorCtr="0">
              <a:noAutofit/>
            </a:bodyPr>
            <a:lstStyle/>
            <a:p>
              <a:pPr algn="ctr">
                <a:buClr>
                  <a:srgbClr val="000000"/>
                </a:buClr>
                <a:buFont typeface="Arial"/>
                <a:buNone/>
              </a:pPr>
              <a:endParaRPr sz="1600" kern="0">
                <a:solidFill>
                  <a:srgbClr val="FFFFFF"/>
                </a:solidFill>
                <a:latin typeface="Lato Light"/>
                <a:ea typeface="Lato Light"/>
                <a:cs typeface="Lato Light"/>
                <a:sym typeface="Lato Light"/>
              </a:endParaRPr>
            </a:p>
          </p:txBody>
        </p:sp>
        <p:sp>
          <p:nvSpPr>
            <p:cNvPr id="9" name="Google Shape;749;g28e14602595_21_76">
              <a:extLst>
                <a:ext uri="{FF2B5EF4-FFF2-40B4-BE49-F238E27FC236}">
                  <a16:creationId xmlns:a16="http://schemas.microsoft.com/office/drawing/2014/main" id="{1F4EA172-2D0A-389A-AAA8-D4F5063FA4B6}"/>
                </a:ext>
              </a:extLst>
            </p:cNvPr>
            <p:cNvSpPr/>
            <p:nvPr/>
          </p:nvSpPr>
          <p:spPr>
            <a:xfrm>
              <a:off x="3921280" y="1431008"/>
              <a:ext cx="6102000" cy="666000"/>
            </a:xfrm>
            <a:prstGeom prst="rect">
              <a:avLst/>
            </a:prstGeom>
            <a:solidFill>
              <a:srgbClr val="75F1E7"/>
            </a:solidFill>
            <a:ln>
              <a:noFill/>
            </a:ln>
          </p:spPr>
          <p:txBody>
            <a:bodyPr spcFirstLastPara="1" wrap="square" lIns="34300" tIns="17150" rIns="34300" bIns="17150" anchor="ctr" anchorCtr="0">
              <a:noAutofit/>
            </a:bodyPr>
            <a:lstStyle/>
            <a:p>
              <a:pPr algn="ctr">
                <a:buClr>
                  <a:srgbClr val="000000"/>
                </a:buClr>
                <a:buFont typeface="Arial"/>
                <a:buNone/>
              </a:pPr>
              <a:endParaRPr sz="1600" kern="0">
                <a:solidFill>
                  <a:srgbClr val="FFFFFF"/>
                </a:solidFill>
                <a:latin typeface="Lato Light"/>
                <a:ea typeface="Lato Light"/>
                <a:cs typeface="Lato Light"/>
                <a:sym typeface="Lato Light"/>
              </a:endParaRPr>
            </a:p>
          </p:txBody>
        </p:sp>
        <p:sp>
          <p:nvSpPr>
            <p:cNvPr id="10" name="Google Shape;750;g28e14602595_21_76">
              <a:extLst>
                <a:ext uri="{FF2B5EF4-FFF2-40B4-BE49-F238E27FC236}">
                  <a16:creationId xmlns:a16="http://schemas.microsoft.com/office/drawing/2014/main" id="{648A58C1-266B-E087-5A1D-38640E860E88}"/>
                </a:ext>
              </a:extLst>
            </p:cNvPr>
            <p:cNvSpPr/>
            <p:nvPr/>
          </p:nvSpPr>
          <p:spPr>
            <a:xfrm>
              <a:off x="2206799" y="1431005"/>
              <a:ext cx="2140500" cy="666000"/>
            </a:xfrm>
            <a:prstGeom prst="homePlate">
              <a:avLst>
                <a:gd name="adj" fmla="val 50000"/>
              </a:avLst>
            </a:prstGeom>
            <a:solidFill>
              <a:srgbClr val="4472C4"/>
            </a:solidFill>
            <a:ln>
              <a:noFill/>
            </a:ln>
          </p:spPr>
          <p:txBody>
            <a:bodyPr spcFirstLastPara="1" wrap="square" lIns="34300" tIns="17150" rIns="34300" bIns="1715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solidFill>
                  <a:srgbClr val="FFFFFF"/>
                </a:solidFill>
                <a:effectLst/>
                <a:uLnTx/>
                <a:uFillTx/>
                <a:latin typeface="Lato Light"/>
                <a:ea typeface="Lato Light"/>
                <a:cs typeface="Lato Light"/>
                <a:sym typeface="Lato Light"/>
              </a:endParaRPr>
            </a:p>
          </p:txBody>
        </p:sp>
        <p:sp>
          <p:nvSpPr>
            <p:cNvPr id="11" name="Google Shape;751;g28e14602595_21_76">
              <a:extLst>
                <a:ext uri="{FF2B5EF4-FFF2-40B4-BE49-F238E27FC236}">
                  <a16:creationId xmlns:a16="http://schemas.microsoft.com/office/drawing/2014/main" id="{DE67749D-E120-AEB9-8608-8E0DBE288B59}"/>
                </a:ext>
              </a:extLst>
            </p:cNvPr>
            <p:cNvSpPr/>
            <p:nvPr/>
          </p:nvSpPr>
          <p:spPr>
            <a:xfrm>
              <a:off x="2206799" y="2212114"/>
              <a:ext cx="2140500" cy="666000"/>
            </a:xfrm>
            <a:prstGeom prst="homePlate">
              <a:avLst>
                <a:gd name="adj" fmla="val 50000"/>
              </a:avLst>
            </a:prstGeom>
            <a:solidFill>
              <a:srgbClr val="ED7D31"/>
            </a:solidFill>
            <a:ln>
              <a:noFill/>
            </a:ln>
          </p:spPr>
          <p:txBody>
            <a:bodyPr spcFirstLastPara="1" wrap="square" lIns="34300" tIns="17150" rIns="34300" bIns="1715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solidFill>
                  <a:srgbClr val="FFFFFF"/>
                </a:solidFill>
                <a:effectLst/>
                <a:uLnTx/>
                <a:uFillTx/>
                <a:latin typeface="Lato Light"/>
                <a:ea typeface="Lato Light"/>
                <a:cs typeface="Lato Light"/>
                <a:sym typeface="Lato Light"/>
              </a:endParaRPr>
            </a:p>
          </p:txBody>
        </p:sp>
        <p:sp>
          <p:nvSpPr>
            <p:cNvPr id="12" name="Google Shape;752;g28e14602595_21_76">
              <a:extLst>
                <a:ext uri="{FF2B5EF4-FFF2-40B4-BE49-F238E27FC236}">
                  <a16:creationId xmlns:a16="http://schemas.microsoft.com/office/drawing/2014/main" id="{40DE5190-D1C8-6532-2F1C-D95154F594C7}"/>
                </a:ext>
              </a:extLst>
            </p:cNvPr>
            <p:cNvSpPr/>
            <p:nvPr/>
          </p:nvSpPr>
          <p:spPr>
            <a:xfrm>
              <a:off x="2206799" y="2993224"/>
              <a:ext cx="2140500" cy="666000"/>
            </a:xfrm>
            <a:prstGeom prst="homePlate">
              <a:avLst>
                <a:gd name="adj" fmla="val 50000"/>
              </a:avLst>
            </a:prstGeom>
            <a:solidFill>
              <a:srgbClr val="A5A5A5"/>
            </a:solidFill>
            <a:ln>
              <a:noFill/>
            </a:ln>
          </p:spPr>
          <p:txBody>
            <a:bodyPr spcFirstLastPara="1" wrap="square" lIns="34300" tIns="17150" rIns="34300" bIns="1715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solidFill>
                  <a:srgbClr val="FFFFFF"/>
                </a:solidFill>
                <a:effectLst/>
                <a:uLnTx/>
                <a:uFillTx/>
                <a:latin typeface="Lato Light"/>
                <a:ea typeface="Lato Light"/>
                <a:cs typeface="Lato Light"/>
                <a:sym typeface="Lato Light"/>
              </a:endParaRPr>
            </a:p>
          </p:txBody>
        </p:sp>
        <p:sp>
          <p:nvSpPr>
            <p:cNvPr id="14" name="Google Shape;753;g28e14602595_21_76">
              <a:extLst>
                <a:ext uri="{FF2B5EF4-FFF2-40B4-BE49-F238E27FC236}">
                  <a16:creationId xmlns:a16="http://schemas.microsoft.com/office/drawing/2014/main" id="{D34086E9-BC48-5CCC-0EDB-46198D3CF8EE}"/>
                </a:ext>
              </a:extLst>
            </p:cNvPr>
            <p:cNvSpPr/>
            <p:nvPr/>
          </p:nvSpPr>
          <p:spPr>
            <a:xfrm>
              <a:off x="2206799" y="3774334"/>
              <a:ext cx="2140500" cy="666000"/>
            </a:xfrm>
            <a:prstGeom prst="homePlate">
              <a:avLst>
                <a:gd name="adj" fmla="val 50000"/>
              </a:avLst>
            </a:prstGeom>
            <a:solidFill>
              <a:srgbClr val="FFC000"/>
            </a:solidFill>
            <a:ln>
              <a:noFill/>
            </a:ln>
          </p:spPr>
          <p:txBody>
            <a:bodyPr spcFirstLastPara="1" wrap="square" lIns="34300" tIns="17150" rIns="34300" bIns="1715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solidFill>
                  <a:srgbClr val="FFFFFF"/>
                </a:solidFill>
                <a:effectLst/>
                <a:uLnTx/>
                <a:uFillTx/>
                <a:latin typeface="Lato Light"/>
                <a:ea typeface="Lato Light"/>
                <a:cs typeface="Lato Light"/>
                <a:sym typeface="Lato Light"/>
              </a:endParaRPr>
            </a:p>
          </p:txBody>
        </p:sp>
        <p:sp>
          <p:nvSpPr>
            <p:cNvPr id="15" name="Google Shape;754;g28e14602595_21_76">
              <a:extLst>
                <a:ext uri="{FF2B5EF4-FFF2-40B4-BE49-F238E27FC236}">
                  <a16:creationId xmlns:a16="http://schemas.microsoft.com/office/drawing/2014/main" id="{D02E1307-3DF7-4197-52BE-E02183E7D615}"/>
                </a:ext>
              </a:extLst>
            </p:cNvPr>
            <p:cNvSpPr/>
            <p:nvPr/>
          </p:nvSpPr>
          <p:spPr>
            <a:xfrm>
              <a:off x="2206799" y="4555444"/>
              <a:ext cx="2140500" cy="666000"/>
            </a:xfrm>
            <a:prstGeom prst="homePlate">
              <a:avLst>
                <a:gd name="adj" fmla="val 50000"/>
              </a:avLst>
            </a:prstGeom>
            <a:solidFill>
              <a:srgbClr val="5B9BD5"/>
            </a:solidFill>
            <a:ln>
              <a:noFill/>
            </a:ln>
          </p:spPr>
          <p:txBody>
            <a:bodyPr spcFirstLastPara="1" wrap="square" lIns="34300" tIns="17150" rIns="34300" bIns="1715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solidFill>
                  <a:srgbClr val="FFFFFF"/>
                </a:solidFill>
                <a:effectLst/>
                <a:uLnTx/>
                <a:uFillTx/>
                <a:latin typeface="Lato Light"/>
                <a:ea typeface="Lato Light"/>
                <a:cs typeface="Lato Light"/>
                <a:sym typeface="Lato Light"/>
              </a:endParaRPr>
            </a:p>
          </p:txBody>
        </p:sp>
        <p:sp>
          <p:nvSpPr>
            <p:cNvPr id="16" name="Google Shape;755;g28e14602595_21_76">
              <a:extLst>
                <a:ext uri="{FF2B5EF4-FFF2-40B4-BE49-F238E27FC236}">
                  <a16:creationId xmlns:a16="http://schemas.microsoft.com/office/drawing/2014/main" id="{F99AE8D3-6570-E9C8-1A8C-25B1F9DD3A24}"/>
                </a:ext>
              </a:extLst>
            </p:cNvPr>
            <p:cNvSpPr txBox="1"/>
            <p:nvPr/>
          </p:nvSpPr>
          <p:spPr>
            <a:xfrm>
              <a:off x="2454104" y="1662942"/>
              <a:ext cx="1467300" cy="202033"/>
            </a:xfrm>
            <a:prstGeom prst="rect">
              <a:avLst/>
            </a:prstGeom>
            <a:noFill/>
            <a:ln>
              <a:noFill/>
            </a:ln>
          </p:spPr>
          <p:txBody>
            <a:bodyPr spcFirstLastPara="1" wrap="square" lIns="34300" tIns="17150" rIns="34300" bIns="17150" anchor="ctr" anchorCtr="0">
              <a:spAutoFit/>
            </a:bodyPr>
            <a:lstStyle/>
            <a:p>
              <a:pPr>
                <a:buClr>
                  <a:srgbClr val="000000"/>
                </a:buClr>
                <a:buFont typeface="Arial"/>
                <a:buNone/>
              </a:pPr>
              <a:r>
                <a:rPr lang="en" sz="1400" b="1" kern="0" dirty="0">
                  <a:solidFill>
                    <a:srgbClr val="FFFFFF"/>
                  </a:solidFill>
                  <a:latin typeface="Poppins"/>
                  <a:ea typeface="Poppins"/>
                  <a:cs typeface="Poppins"/>
                  <a:sym typeface="Poppins"/>
                </a:rPr>
                <a:t>EXPAND PILOT</a:t>
              </a:r>
              <a:endParaRPr sz="600" kern="0" dirty="0">
                <a:solidFill>
                  <a:srgbClr val="000000"/>
                </a:solidFill>
                <a:latin typeface="Arial"/>
                <a:cs typeface="Arial"/>
                <a:sym typeface="Arial"/>
              </a:endParaRPr>
            </a:p>
          </p:txBody>
        </p:sp>
        <p:sp>
          <p:nvSpPr>
            <p:cNvPr id="17" name="Google Shape;756;g28e14602595_21_76">
              <a:extLst>
                <a:ext uri="{FF2B5EF4-FFF2-40B4-BE49-F238E27FC236}">
                  <a16:creationId xmlns:a16="http://schemas.microsoft.com/office/drawing/2014/main" id="{DEC91FAE-D44C-7036-6B40-532B48A9111C}"/>
                </a:ext>
              </a:extLst>
            </p:cNvPr>
            <p:cNvSpPr txBox="1"/>
            <p:nvPr/>
          </p:nvSpPr>
          <p:spPr>
            <a:xfrm>
              <a:off x="2454095" y="2444042"/>
              <a:ext cx="1467300" cy="202033"/>
            </a:xfrm>
            <a:prstGeom prst="rect">
              <a:avLst/>
            </a:prstGeom>
            <a:noFill/>
            <a:ln>
              <a:noFill/>
            </a:ln>
          </p:spPr>
          <p:txBody>
            <a:bodyPr spcFirstLastPara="1" wrap="square" lIns="34300" tIns="17150" rIns="34300" bIns="17150" anchor="ctr" anchorCtr="0">
              <a:spAutoFit/>
            </a:bodyPr>
            <a:lstStyle/>
            <a:p>
              <a:pPr>
                <a:buClr>
                  <a:srgbClr val="000000"/>
                </a:buClr>
                <a:buFont typeface="Arial"/>
                <a:buNone/>
              </a:pPr>
              <a:r>
                <a:rPr lang="en" sz="1400" b="1" kern="0">
                  <a:solidFill>
                    <a:srgbClr val="FFFFFF"/>
                  </a:solidFill>
                  <a:latin typeface="Poppins"/>
                  <a:ea typeface="Poppins"/>
                  <a:cs typeface="Poppins"/>
                  <a:sym typeface="Poppins"/>
                </a:rPr>
                <a:t>BUILD CAPACITY</a:t>
              </a:r>
              <a:endParaRPr sz="600" kern="0">
                <a:solidFill>
                  <a:srgbClr val="000000"/>
                </a:solidFill>
                <a:latin typeface="Arial"/>
                <a:cs typeface="Arial"/>
                <a:sym typeface="Arial"/>
              </a:endParaRPr>
            </a:p>
          </p:txBody>
        </p:sp>
        <p:sp>
          <p:nvSpPr>
            <p:cNvPr id="18" name="Google Shape;757;g28e14602595_21_76">
              <a:extLst>
                <a:ext uri="{FF2B5EF4-FFF2-40B4-BE49-F238E27FC236}">
                  <a16:creationId xmlns:a16="http://schemas.microsoft.com/office/drawing/2014/main" id="{9C017DCB-D7A1-914B-DF3F-4142FA300469}"/>
                </a:ext>
              </a:extLst>
            </p:cNvPr>
            <p:cNvSpPr txBox="1"/>
            <p:nvPr/>
          </p:nvSpPr>
          <p:spPr>
            <a:xfrm>
              <a:off x="2454104" y="3225142"/>
              <a:ext cx="1531800" cy="202033"/>
            </a:xfrm>
            <a:prstGeom prst="rect">
              <a:avLst/>
            </a:prstGeom>
            <a:noFill/>
            <a:ln>
              <a:noFill/>
            </a:ln>
          </p:spPr>
          <p:txBody>
            <a:bodyPr spcFirstLastPara="1" wrap="square" lIns="34300" tIns="17150" rIns="34300" bIns="17150" anchor="ctr" anchorCtr="0">
              <a:spAutoFit/>
            </a:bodyPr>
            <a:lstStyle/>
            <a:p>
              <a:pPr>
                <a:buClr>
                  <a:srgbClr val="000000"/>
                </a:buClr>
                <a:buFont typeface="Arial"/>
                <a:buNone/>
              </a:pPr>
              <a:r>
                <a:rPr lang="en" sz="1400" b="1" kern="0">
                  <a:solidFill>
                    <a:srgbClr val="FFFFFF"/>
                  </a:solidFill>
                  <a:latin typeface="Poppins"/>
                  <a:ea typeface="Poppins"/>
                  <a:cs typeface="Poppins"/>
                  <a:sym typeface="Poppins"/>
                </a:rPr>
                <a:t>FINANCIAL MODEL</a:t>
              </a:r>
              <a:endParaRPr sz="600" kern="0">
                <a:solidFill>
                  <a:srgbClr val="000000"/>
                </a:solidFill>
                <a:latin typeface="Arial"/>
                <a:cs typeface="Arial"/>
                <a:sym typeface="Arial"/>
              </a:endParaRPr>
            </a:p>
          </p:txBody>
        </p:sp>
        <p:sp>
          <p:nvSpPr>
            <p:cNvPr id="19" name="Google Shape;758;g28e14602595_21_76">
              <a:extLst>
                <a:ext uri="{FF2B5EF4-FFF2-40B4-BE49-F238E27FC236}">
                  <a16:creationId xmlns:a16="http://schemas.microsoft.com/office/drawing/2014/main" id="{9BDA170D-BF20-0974-1C92-A4E5288AD61A}"/>
                </a:ext>
              </a:extLst>
            </p:cNvPr>
            <p:cNvSpPr txBox="1"/>
            <p:nvPr/>
          </p:nvSpPr>
          <p:spPr>
            <a:xfrm>
              <a:off x="2454096" y="4006266"/>
              <a:ext cx="1531800" cy="202033"/>
            </a:xfrm>
            <a:prstGeom prst="rect">
              <a:avLst/>
            </a:prstGeom>
            <a:noFill/>
            <a:ln>
              <a:noFill/>
            </a:ln>
          </p:spPr>
          <p:txBody>
            <a:bodyPr spcFirstLastPara="1" wrap="square" lIns="34300" tIns="17150" rIns="34300" bIns="17150" anchor="ctr" anchorCtr="0">
              <a:spAutoFit/>
            </a:bodyPr>
            <a:lstStyle/>
            <a:p>
              <a:pPr>
                <a:buClr>
                  <a:srgbClr val="000000"/>
                </a:buClr>
                <a:buFont typeface="Arial"/>
                <a:buNone/>
              </a:pPr>
              <a:r>
                <a:rPr lang="en" sz="1400" b="1" kern="0">
                  <a:solidFill>
                    <a:srgbClr val="FFFFFF"/>
                  </a:solidFill>
                  <a:latin typeface="Poppins"/>
                  <a:ea typeface="Poppins"/>
                  <a:cs typeface="Poppins"/>
                  <a:sym typeface="Poppins"/>
                </a:rPr>
                <a:t>FEEDBACK</a:t>
              </a:r>
              <a:endParaRPr sz="600" kern="0">
                <a:solidFill>
                  <a:srgbClr val="000000"/>
                </a:solidFill>
                <a:latin typeface="Arial"/>
                <a:cs typeface="Arial"/>
                <a:sym typeface="Arial"/>
              </a:endParaRPr>
            </a:p>
          </p:txBody>
        </p:sp>
        <p:sp>
          <p:nvSpPr>
            <p:cNvPr id="20" name="Google Shape;759;g28e14602595_21_76">
              <a:extLst>
                <a:ext uri="{FF2B5EF4-FFF2-40B4-BE49-F238E27FC236}">
                  <a16:creationId xmlns:a16="http://schemas.microsoft.com/office/drawing/2014/main" id="{30B1F90B-0AD6-584B-D15C-08E5BD52E7D9}"/>
                </a:ext>
              </a:extLst>
            </p:cNvPr>
            <p:cNvSpPr txBox="1"/>
            <p:nvPr/>
          </p:nvSpPr>
          <p:spPr>
            <a:xfrm>
              <a:off x="2454117" y="4787373"/>
              <a:ext cx="1351200" cy="202033"/>
            </a:xfrm>
            <a:prstGeom prst="rect">
              <a:avLst/>
            </a:prstGeom>
            <a:noFill/>
            <a:ln>
              <a:noFill/>
            </a:ln>
          </p:spPr>
          <p:txBody>
            <a:bodyPr spcFirstLastPara="1" wrap="square" lIns="34300" tIns="17150" rIns="34300" bIns="17150" anchor="ctr" anchorCtr="0">
              <a:spAutoFit/>
            </a:bodyPr>
            <a:lstStyle/>
            <a:p>
              <a:pPr>
                <a:buClr>
                  <a:srgbClr val="000000"/>
                </a:buClr>
                <a:buFont typeface="Arial"/>
                <a:buNone/>
              </a:pPr>
              <a:r>
                <a:rPr lang="en" sz="1400" b="1" kern="0">
                  <a:solidFill>
                    <a:srgbClr val="FFFFFF"/>
                  </a:solidFill>
                  <a:latin typeface="Poppins"/>
                  <a:ea typeface="Poppins"/>
                  <a:cs typeface="Poppins"/>
                  <a:sym typeface="Poppins"/>
                </a:rPr>
                <a:t>FUTURE PROOF</a:t>
              </a:r>
              <a:endParaRPr sz="600" kern="0">
                <a:solidFill>
                  <a:srgbClr val="000000"/>
                </a:solidFill>
                <a:latin typeface="Arial"/>
                <a:cs typeface="Arial"/>
                <a:sym typeface="Arial"/>
              </a:endParaRPr>
            </a:p>
          </p:txBody>
        </p:sp>
        <p:sp>
          <p:nvSpPr>
            <p:cNvPr id="21" name="Google Shape;760;g28e14602595_21_76">
              <a:extLst>
                <a:ext uri="{FF2B5EF4-FFF2-40B4-BE49-F238E27FC236}">
                  <a16:creationId xmlns:a16="http://schemas.microsoft.com/office/drawing/2014/main" id="{035D942E-23FB-FF15-F50C-B90E7EF12FC5}"/>
                </a:ext>
              </a:extLst>
            </p:cNvPr>
            <p:cNvSpPr txBox="1"/>
            <p:nvPr/>
          </p:nvSpPr>
          <p:spPr>
            <a:xfrm>
              <a:off x="4498829" y="1495057"/>
              <a:ext cx="5336100" cy="391003"/>
            </a:xfrm>
            <a:prstGeom prst="rect">
              <a:avLst/>
            </a:prstGeom>
            <a:noFill/>
            <a:ln>
              <a:noFill/>
            </a:ln>
          </p:spPr>
          <p:txBody>
            <a:bodyPr spcFirstLastPara="1" wrap="square" lIns="34300" tIns="17150" rIns="34300" bIns="17150" anchor="ctr" anchorCtr="0">
              <a:spAutoFit/>
            </a:bodyPr>
            <a:lstStyle/>
            <a:p>
              <a:pPr>
                <a:lnSpc>
                  <a:spcPct val="145833"/>
                </a:lnSpc>
                <a:buClr>
                  <a:srgbClr val="FFFFFF"/>
                </a:buClr>
                <a:buSzPts val="900"/>
                <a:buFont typeface="Arial"/>
                <a:buNone/>
              </a:pPr>
              <a:r>
                <a:rPr lang="en" sz="1000" kern="0" dirty="0">
                  <a:solidFill>
                    <a:srgbClr val="000000"/>
                  </a:solidFill>
                  <a:latin typeface="Lato"/>
                  <a:ea typeface="Lato"/>
                  <a:cs typeface="Lato"/>
                  <a:sym typeface="Lato"/>
                </a:rPr>
                <a:t>Diverse Testing Environments: Given the diverse economic landscapes within COMESA, pilots should be run in varying economic conditions, ensuring the system's robustness.</a:t>
              </a:r>
              <a:endParaRPr sz="600" kern="0" dirty="0">
                <a:solidFill>
                  <a:srgbClr val="000000"/>
                </a:solidFill>
                <a:latin typeface="Arial"/>
                <a:cs typeface="Arial"/>
                <a:sym typeface="Arial"/>
              </a:endParaRPr>
            </a:p>
          </p:txBody>
        </p:sp>
        <p:sp>
          <p:nvSpPr>
            <p:cNvPr id="22" name="Google Shape;761;g28e14602595_21_76">
              <a:extLst>
                <a:ext uri="{FF2B5EF4-FFF2-40B4-BE49-F238E27FC236}">
                  <a16:creationId xmlns:a16="http://schemas.microsoft.com/office/drawing/2014/main" id="{60DEF672-E04A-27A9-F863-74769FB93773}"/>
                </a:ext>
              </a:extLst>
            </p:cNvPr>
            <p:cNvSpPr txBox="1"/>
            <p:nvPr/>
          </p:nvSpPr>
          <p:spPr>
            <a:xfrm>
              <a:off x="4498829" y="2276182"/>
              <a:ext cx="5336100" cy="391003"/>
            </a:xfrm>
            <a:prstGeom prst="rect">
              <a:avLst/>
            </a:prstGeom>
            <a:noFill/>
            <a:ln>
              <a:noFill/>
            </a:ln>
          </p:spPr>
          <p:txBody>
            <a:bodyPr spcFirstLastPara="1" wrap="square" lIns="34300" tIns="17150" rIns="34300" bIns="17150" anchor="ctr" anchorCtr="0">
              <a:spAutoFit/>
            </a:bodyPr>
            <a:lstStyle/>
            <a:p>
              <a:pPr>
                <a:lnSpc>
                  <a:spcPct val="145833"/>
                </a:lnSpc>
                <a:buClr>
                  <a:srgbClr val="FFFFFF"/>
                </a:buClr>
                <a:buSzPts val="900"/>
                <a:buFont typeface="Arial"/>
                <a:buNone/>
              </a:pPr>
              <a:r>
                <a:rPr lang="en" sz="1000" kern="0">
                  <a:solidFill>
                    <a:srgbClr val="000000"/>
                  </a:solidFill>
                  <a:latin typeface="Lato"/>
                  <a:ea typeface="Lato"/>
                  <a:cs typeface="Lato"/>
                  <a:sym typeface="Lato"/>
                </a:rPr>
                <a:t>Customized Training Modules: Recognize the varying levels of digital literacy within the region and create training modules suited to different user segments</a:t>
              </a:r>
              <a:endParaRPr sz="600" kern="0">
                <a:solidFill>
                  <a:srgbClr val="000000"/>
                </a:solidFill>
                <a:latin typeface="Arial"/>
                <a:cs typeface="Arial"/>
                <a:sym typeface="Arial"/>
              </a:endParaRPr>
            </a:p>
          </p:txBody>
        </p:sp>
        <p:sp>
          <p:nvSpPr>
            <p:cNvPr id="23" name="Google Shape;762;g28e14602595_21_76">
              <a:extLst>
                <a:ext uri="{FF2B5EF4-FFF2-40B4-BE49-F238E27FC236}">
                  <a16:creationId xmlns:a16="http://schemas.microsoft.com/office/drawing/2014/main" id="{A3541B3D-F6A6-E223-F7EC-5F4D23621BCD}"/>
                </a:ext>
              </a:extLst>
            </p:cNvPr>
            <p:cNvSpPr txBox="1"/>
            <p:nvPr/>
          </p:nvSpPr>
          <p:spPr>
            <a:xfrm>
              <a:off x="4498829" y="3148037"/>
              <a:ext cx="5336100" cy="209492"/>
            </a:xfrm>
            <a:prstGeom prst="rect">
              <a:avLst/>
            </a:prstGeom>
            <a:noFill/>
            <a:ln>
              <a:noFill/>
            </a:ln>
          </p:spPr>
          <p:txBody>
            <a:bodyPr spcFirstLastPara="1" wrap="square" lIns="34300" tIns="17150" rIns="34300" bIns="17150" anchor="ctr" anchorCtr="0">
              <a:spAutoFit/>
            </a:bodyPr>
            <a:lstStyle/>
            <a:p>
              <a:pPr>
                <a:lnSpc>
                  <a:spcPct val="145833"/>
                </a:lnSpc>
                <a:buClr>
                  <a:srgbClr val="FFFFFF"/>
                </a:buClr>
                <a:buSzPts val="900"/>
                <a:buFont typeface="Arial"/>
                <a:buNone/>
              </a:pPr>
              <a:r>
                <a:rPr lang="en" sz="1000" kern="0">
                  <a:solidFill>
                    <a:srgbClr val="000000"/>
                  </a:solidFill>
                  <a:latin typeface="Lato"/>
                  <a:ea typeface="Lato"/>
                  <a:cs typeface="Lato"/>
                  <a:sym typeface="Lato"/>
                </a:rPr>
                <a:t>Budgetary Controls: Establish stringent controls to manage expenses and ensure optimal allocation of resources.</a:t>
              </a:r>
              <a:endParaRPr sz="600" kern="0">
                <a:solidFill>
                  <a:srgbClr val="000000"/>
                </a:solidFill>
                <a:latin typeface="Arial"/>
                <a:cs typeface="Arial"/>
                <a:sym typeface="Arial"/>
              </a:endParaRPr>
            </a:p>
          </p:txBody>
        </p:sp>
        <p:sp>
          <p:nvSpPr>
            <p:cNvPr id="24" name="Google Shape;763;g28e14602595_21_76">
              <a:extLst>
                <a:ext uri="{FF2B5EF4-FFF2-40B4-BE49-F238E27FC236}">
                  <a16:creationId xmlns:a16="http://schemas.microsoft.com/office/drawing/2014/main" id="{9044CCFF-8F5F-9AB2-0B8D-FC480C216FC2}"/>
                </a:ext>
              </a:extLst>
            </p:cNvPr>
            <p:cNvSpPr txBox="1"/>
            <p:nvPr/>
          </p:nvSpPr>
          <p:spPr>
            <a:xfrm>
              <a:off x="4498829" y="3838382"/>
              <a:ext cx="5336100" cy="391003"/>
            </a:xfrm>
            <a:prstGeom prst="rect">
              <a:avLst/>
            </a:prstGeom>
            <a:noFill/>
            <a:ln>
              <a:noFill/>
            </a:ln>
          </p:spPr>
          <p:txBody>
            <a:bodyPr spcFirstLastPara="1" wrap="square" lIns="34300" tIns="17150" rIns="34300" bIns="17150" anchor="ctr" anchorCtr="0">
              <a:spAutoFit/>
            </a:bodyPr>
            <a:lstStyle/>
            <a:p>
              <a:pPr>
                <a:lnSpc>
                  <a:spcPct val="145833"/>
                </a:lnSpc>
                <a:buClr>
                  <a:srgbClr val="FFFFFF"/>
                </a:buClr>
                <a:buSzPts val="900"/>
                <a:buFont typeface="Arial"/>
                <a:buNone/>
              </a:pPr>
              <a:r>
                <a:rPr lang="en" sz="1000" kern="0">
                  <a:solidFill>
                    <a:srgbClr val="000000"/>
                  </a:solidFill>
                  <a:latin typeface="Lato"/>
                  <a:ea typeface="Lato"/>
                  <a:cs typeface="Lato"/>
                  <a:sym typeface="Lato"/>
                </a:rPr>
                <a:t>User-Centric Approach: Develop a user-friendly portal or platform where users can provide feedback, ensuring the system remains responsive to their needs.</a:t>
              </a:r>
              <a:endParaRPr sz="600" kern="0">
                <a:solidFill>
                  <a:srgbClr val="000000"/>
                </a:solidFill>
                <a:latin typeface="Arial"/>
                <a:cs typeface="Arial"/>
                <a:sym typeface="Arial"/>
              </a:endParaRPr>
            </a:p>
          </p:txBody>
        </p:sp>
        <p:sp>
          <p:nvSpPr>
            <p:cNvPr id="25" name="Google Shape;764;g28e14602595_21_76">
              <a:extLst>
                <a:ext uri="{FF2B5EF4-FFF2-40B4-BE49-F238E27FC236}">
                  <a16:creationId xmlns:a16="http://schemas.microsoft.com/office/drawing/2014/main" id="{D625364E-356F-6263-6D20-DA0941161798}"/>
                </a:ext>
              </a:extLst>
            </p:cNvPr>
            <p:cNvSpPr txBox="1"/>
            <p:nvPr/>
          </p:nvSpPr>
          <p:spPr>
            <a:xfrm>
              <a:off x="4498829" y="4619507"/>
              <a:ext cx="5336100" cy="391003"/>
            </a:xfrm>
            <a:prstGeom prst="rect">
              <a:avLst/>
            </a:prstGeom>
            <a:noFill/>
            <a:ln>
              <a:noFill/>
            </a:ln>
          </p:spPr>
          <p:txBody>
            <a:bodyPr spcFirstLastPara="1" wrap="square" lIns="34300" tIns="17150" rIns="34300" bIns="17150" anchor="ctr" anchorCtr="0">
              <a:spAutoFit/>
            </a:bodyPr>
            <a:lstStyle/>
            <a:p>
              <a:pPr>
                <a:lnSpc>
                  <a:spcPct val="145833"/>
                </a:lnSpc>
                <a:buClr>
                  <a:srgbClr val="FFFFFF"/>
                </a:buClr>
                <a:buSzPts val="900"/>
                <a:buFont typeface="Arial"/>
                <a:buNone/>
              </a:pPr>
              <a:r>
                <a:rPr lang="en" sz="1000" kern="0">
                  <a:solidFill>
                    <a:srgbClr val="000000"/>
                  </a:solidFill>
                  <a:latin typeface="Lato"/>
                  <a:ea typeface="Lato"/>
                  <a:cs typeface="Lato"/>
                  <a:sym typeface="Lato"/>
                </a:rPr>
                <a:t>Research and Development: Dedicate a team or department to monitor global trends in digital finance, ensuring the COMESA system remains at the forefront of innovation.</a:t>
              </a:r>
              <a:endParaRPr sz="600" kern="0">
                <a:solidFill>
                  <a:srgbClr val="000000"/>
                </a:solidFill>
                <a:latin typeface="Arial"/>
                <a:cs typeface="Arial"/>
                <a:sym typeface="Arial"/>
              </a:endParaRPr>
            </a:p>
          </p:txBody>
        </p:sp>
      </p:grpSp>
    </p:spTree>
    <p:extLst>
      <p:ext uri="{BB962C8B-B14F-4D97-AF65-F5344CB8AC3E}">
        <p14:creationId xmlns:p14="http://schemas.microsoft.com/office/powerpoint/2010/main" val="36944814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1685B494-C65C-B64E-B875-B403F356D816}"/>
              </a:ext>
            </a:extLst>
          </p:cNvPr>
          <p:cNvPicPr>
            <a:picLocks noChangeAspect="1"/>
          </p:cNvPicPr>
          <p:nvPr/>
        </p:nvPicPr>
        <p:blipFill rotWithShape="1">
          <a:blip r:embed="rId3" cstate="screen">
            <a:alphaModFix/>
            <a:extLst>
              <a:ext uri="{28A0092B-C50C-407E-A947-70E740481C1C}">
                <a14:useLocalDpi xmlns:a14="http://schemas.microsoft.com/office/drawing/2010/main"/>
              </a:ext>
            </a:extLst>
          </a:blip>
          <a:srcRect/>
          <a:stretch/>
        </p:blipFill>
        <p:spPr>
          <a:xfrm>
            <a:off x="0" y="2113370"/>
            <a:ext cx="12192000" cy="4697896"/>
          </a:xfrm>
          <a:prstGeom prst="rect">
            <a:avLst/>
          </a:prstGeom>
        </p:spPr>
      </p:pic>
      <p:sp>
        <p:nvSpPr>
          <p:cNvPr id="30" name="TextBox 29">
            <a:extLst>
              <a:ext uri="{FF2B5EF4-FFF2-40B4-BE49-F238E27FC236}">
                <a16:creationId xmlns:a16="http://schemas.microsoft.com/office/drawing/2014/main" id="{C3FDB910-E35F-4521-9A86-7BF390E7C2DB}"/>
              </a:ext>
            </a:extLst>
          </p:cNvPr>
          <p:cNvSpPr txBox="1"/>
          <p:nvPr/>
        </p:nvSpPr>
        <p:spPr>
          <a:xfrm>
            <a:off x="3715304" y="6086682"/>
            <a:ext cx="6240765" cy="400110"/>
          </a:xfrm>
          <a:prstGeom prst="rect">
            <a:avLst/>
          </a:prstGeom>
          <a:noFill/>
        </p:spPr>
        <p:txBody>
          <a:bodyPr wrap="square" rtlCol="0">
            <a:spAutoFit/>
          </a:bodyPr>
          <a:lstStyle/>
          <a:p>
            <a:r>
              <a:rPr lang="en-GB" sz="2000" b="1" dirty="0">
                <a:solidFill>
                  <a:prstClr val="black"/>
                </a:solidFill>
                <a:latin typeface="Montserrat" pitchFamily="2" charset="77"/>
                <a:cs typeface="Arial" panose="020B0604020202020204" pitchFamily="34" charset="0"/>
              </a:rPr>
              <a:t> </a:t>
            </a:r>
          </a:p>
        </p:txBody>
      </p:sp>
      <p:grpSp>
        <p:nvGrpSpPr>
          <p:cNvPr id="3" name="Group 2">
            <a:extLst>
              <a:ext uri="{FF2B5EF4-FFF2-40B4-BE49-F238E27FC236}">
                <a16:creationId xmlns:a16="http://schemas.microsoft.com/office/drawing/2014/main" id="{D2D5E7EF-7B7F-5B14-CD6D-AAB22910FDB8}"/>
              </a:ext>
            </a:extLst>
          </p:cNvPr>
          <p:cNvGrpSpPr/>
          <p:nvPr/>
        </p:nvGrpSpPr>
        <p:grpSpPr>
          <a:xfrm>
            <a:off x="954599" y="1111463"/>
            <a:ext cx="9924157" cy="4804143"/>
            <a:chOff x="2139588" y="1447367"/>
            <a:chExt cx="7816481" cy="3790439"/>
          </a:xfrm>
        </p:grpSpPr>
        <p:sp>
          <p:nvSpPr>
            <p:cNvPr id="2" name="Google Shape;772;g28e14602595_21_107">
              <a:extLst>
                <a:ext uri="{FF2B5EF4-FFF2-40B4-BE49-F238E27FC236}">
                  <a16:creationId xmlns:a16="http://schemas.microsoft.com/office/drawing/2014/main" id="{970BE9F3-0F13-A17F-EA3A-10629E9FC3DE}"/>
                </a:ext>
              </a:extLst>
            </p:cNvPr>
            <p:cNvSpPr/>
            <p:nvPr/>
          </p:nvSpPr>
          <p:spPr>
            <a:xfrm>
              <a:off x="3854069" y="4571795"/>
              <a:ext cx="6102000" cy="666000"/>
            </a:xfrm>
            <a:prstGeom prst="rect">
              <a:avLst/>
            </a:prstGeom>
            <a:solidFill>
              <a:srgbClr val="95BCF0"/>
            </a:solidFill>
            <a:ln>
              <a:noFill/>
            </a:ln>
          </p:spPr>
          <p:txBody>
            <a:bodyPr spcFirstLastPara="1" wrap="square" lIns="34300" tIns="17150" rIns="34300" bIns="17150" anchor="ctr" anchorCtr="0">
              <a:noAutofit/>
            </a:bodyPr>
            <a:lstStyle/>
            <a:p>
              <a:pPr algn="ctr">
                <a:buClr>
                  <a:srgbClr val="000000"/>
                </a:buClr>
                <a:buFont typeface="Arial"/>
                <a:buNone/>
              </a:pPr>
              <a:endParaRPr sz="1600" kern="0">
                <a:solidFill>
                  <a:srgbClr val="FFFFFF"/>
                </a:solidFill>
                <a:latin typeface="Lato Light"/>
                <a:ea typeface="Lato Light"/>
                <a:cs typeface="Lato Light"/>
                <a:sym typeface="Lato Light"/>
              </a:endParaRPr>
            </a:p>
          </p:txBody>
        </p:sp>
        <p:sp>
          <p:nvSpPr>
            <p:cNvPr id="6" name="Google Shape;773;g28e14602595_21_107">
              <a:extLst>
                <a:ext uri="{FF2B5EF4-FFF2-40B4-BE49-F238E27FC236}">
                  <a16:creationId xmlns:a16="http://schemas.microsoft.com/office/drawing/2014/main" id="{36EE55F5-CFBE-2DEA-85BA-75AAB854CB4A}"/>
                </a:ext>
              </a:extLst>
            </p:cNvPr>
            <p:cNvSpPr/>
            <p:nvPr/>
          </p:nvSpPr>
          <p:spPr>
            <a:xfrm>
              <a:off x="3854069" y="3790695"/>
              <a:ext cx="6102000" cy="666000"/>
            </a:xfrm>
            <a:prstGeom prst="rect">
              <a:avLst/>
            </a:prstGeom>
            <a:solidFill>
              <a:srgbClr val="8CC9EE"/>
            </a:solidFill>
            <a:ln>
              <a:noFill/>
            </a:ln>
          </p:spPr>
          <p:txBody>
            <a:bodyPr spcFirstLastPara="1" wrap="square" lIns="34300" tIns="17150" rIns="34300" bIns="17150" anchor="ctr" anchorCtr="0">
              <a:noAutofit/>
            </a:bodyPr>
            <a:lstStyle/>
            <a:p>
              <a:pPr algn="ctr">
                <a:buClr>
                  <a:srgbClr val="000000"/>
                </a:buClr>
                <a:buFont typeface="Arial"/>
                <a:buNone/>
              </a:pPr>
              <a:endParaRPr sz="1600" kern="0">
                <a:solidFill>
                  <a:srgbClr val="FFFFFF"/>
                </a:solidFill>
                <a:latin typeface="Lato Light"/>
                <a:ea typeface="Lato Light"/>
                <a:cs typeface="Lato Light"/>
                <a:sym typeface="Lato Light"/>
              </a:endParaRPr>
            </a:p>
          </p:txBody>
        </p:sp>
        <p:sp>
          <p:nvSpPr>
            <p:cNvPr id="7" name="Google Shape;774;g28e14602595_21_107">
              <a:extLst>
                <a:ext uri="{FF2B5EF4-FFF2-40B4-BE49-F238E27FC236}">
                  <a16:creationId xmlns:a16="http://schemas.microsoft.com/office/drawing/2014/main" id="{7E94DD23-4A3F-BACB-0560-944C6E16CCFA}"/>
                </a:ext>
              </a:extLst>
            </p:cNvPr>
            <p:cNvSpPr/>
            <p:nvPr/>
          </p:nvSpPr>
          <p:spPr>
            <a:xfrm>
              <a:off x="3854069" y="3009595"/>
              <a:ext cx="6102000" cy="666000"/>
            </a:xfrm>
            <a:prstGeom prst="rect">
              <a:avLst/>
            </a:prstGeom>
            <a:solidFill>
              <a:srgbClr val="84D4EB"/>
            </a:solidFill>
            <a:ln>
              <a:noFill/>
            </a:ln>
          </p:spPr>
          <p:txBody>
            <a:bodyPr spcFirstLastPara="1" wrap="square" lIns="34300" tIns="17150" rIns="34300" bIns="17150" anchor="ctr" anchorCtr="0">
              <a:noAutofit/>
            </a:bodyPr>
            <a:lstStyle/>
            <a:p>
              <a:pPr algn="ctr">
                <a:buClr>
                  <a:srgbClr val="000000"/>
                </a:buClr>
                <a:buFont typeface="Arial"/>
                <a:buNone/>
              </a:pPr>
              <a:endParaRPr sz="1600" kern="0">
                <a:solidFill>
                  <a:srgbClr val="FFFFFF"/>
                </a:solidFill>
                <a:latin typeface="Lato Light"/>
                <a:ea typeface="Lato Light"/>
                <a:cs typeface="Lato Light"/>
                <a:sym typeface="Lato Light"/>
              </a:endParaRPr>
            </a:p>
          </p:txBody>
        </p:sp>
        <p:sp>
          <p:nvSpPr>
            <p:cNvPr id="8" name="Google Shape;775;g28e14602595_21_107">
              <a:extLst>
                <a:ext uri="{FF2B5EF4-FFF2-40B4-BE49-F238E27FC236}">
                  <a16:creationId xmlns:a16="http://schemas.microsoft.com/office/drawing/2014/main" id="{5D66BC5E-2118-B4F4-0026-B24EAEB0B200}"/>
                </a:ext>
              </a:extLst>
            </p:cNvPr>
            <p:cNvSpPr/>
            <p:nvPr/>
          </p:nvSpPr>
          <p:spPr>
            <a:xfrm>
              <a:off x="3854069" y="2228470"/>
              <a:ext cx="6102000" cy="666000"/>
            </a:xfrm>
            <a:prstGeom prst="rect">
              <a:avLst/>
            </a:prstGeom>
            <a:solidFill>
              <a:srgbClr val="7EE1E9"/>
            </a:solidFill>
            <a:ln>
              <a:noFill/>
            </a:ln>
          </p:spPr>
          <p:txBody>
            <a:bodyPr spcFirstLastPara="1" wrap="square" lIns="34300" tIns="17150" rIns="34300" bIns="17150" anchor="ctr" anchorCtr="0">
              <a:noAutofit/>
            </a:bodyPr>
            <a:lstStyle/>
            <a:p>
              <a:pPr algn="ctr">
                <a:buClr>
                  <a:srgbClr val="000000"/>
                </a:buClr>
                <a:buFont typeface="Arial"/>
                <a:buNone/>
              </a:pPr>
              <a:endParaRPr sz="1600" kern="0">
                <a:solidFill>
                  <a:srgbClr val="FFFFFF"/>
                </a:solidFill>
                <a:latin typeface="Lato Light"/>
                <a:ea typeface="Lato Light"/>
                <a:cs typeface="Lato Light"/>
                <a:sym typeface="Lato Light"/>
              </a:endParaRPr>
            </a:p>
          </p:txBody>
        </p:sp>
        <p:sp>
          <p:nvSpPr>
            <p:cNvPr id="9" name="Google Shape;776;g28e14602595_21_107">
              <a:extLst>
                <a:ext uri="{FF2B5EF4-FFF2-40B4-BE49-F238E27FC236}">
                  <a16:creationId xmlns:a16="http://schemas.microsoft.com/office/drawing/2014/main" id="{75BEEAD8-4321-B9F8-0A6E-88A621700708}"/>
                </a:ext>
              </a:extLst>
            </p:cNvPr>
            <p:cNvSpPr/>
            <p:nvPr/>
          </p:nvSpPr>
          <p:spPr>
            <a:xfrm>
              <a:off x="3854069" y="1447370"/>
              <a:ext cx="6102000" cy="666000"/>
            </a:xfrm>
            <a:prstGeom prst="rect">
              <a:avLst/>
            </a:prstGeom>
            <a:solidFill>
              <a:srgbClr val="75F1E7"/>
            </a:solidFill>
            <a:ln>
              <a:noFill/>
            </a:ln>
          </p:spPr>
          <p:txBody>
            <a:bodyPr spcFirstLastPara="1" wrap="square" lIns="34300" tIns="17150" rIns="34300" bIns="17150" anchor="ctr" anchorCtr="0">
              <a:noAutofit/>
            </a:bodyPr>
            <a:lstStyle/>
            <a:p>
              <a:pPr algn="ctr">
                <a:buClr>
                  <a:srgbClr val="000000"/>
                </a:buClr>
                <a:buFont typeface="Arial"/>
                <a:buNone/>
              </a:pPr>
              <a:endParaRPr sz="1600" kern="0">
                <a:solidFill>
                  <a:srgbClr val="FFFFFF"/>
                </a:solidFill>
                <a:latin typeface="Lato Light"/>
                <a:ea typeface="Lato Light"/>
                <a:cs typeface="Lato Light"/>
                <a:sym typeface="Lato Light"/>
              </a:endParaRPr>
            </a:p>
          </p:txBody>
        </p:sp>
        <p:sp>
          <p:nvSpPr>
            <p:cNvPr id="10" name="Google Shape;777;g28e14602595_21_107">
              <a:extLst>
                <a:ext uri="{FF2B5EF4-FFF2-40B4-BE49-F238E27FC236}">
                  <a16:creationId xmlns:a16="http://schemas.microsoft.com/office/drawing/2014/main" id="{D89A7F42-8688-D748-8452-55062133381E}"/>
                </a:ext>
              </a:extLst>
            </p:cNvPr>
            <p:cNvSpPr/>
            <p:nvPr/>
          </p:nvSpPr>
          <p:spPr>
            <a:xfrm>
              <a:off x="2139588" y="1447367"/>
              <a:ext cx="2140500" cy="666000"/>
            </a:xfrm>
            <a:prstGeom prst="homePlate">
              <a:avLst>
                <a:gd name="adj" fmla="val 50000"/>
              </a:avLst>
            </a:prstGeom>
            <a:solidFill>
              <a:srgbClr val="4472C4"/>
            </a:solidFill>
            <a:ln>
              <a:noFill/>
            </a:ln>
          </p:spPr>
          <p:txBody>
            <a:bodyPr spcFirstLastPara="1" wrap="square" lIns="34300" tIns="17150" rIns="34300" bIns="1715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solidFill>
                  <a:srgbClr val="FFFFFF"/>
                </a:solidFill>
                <a:effectLst/>
                <a:uLnTx/>
                <a:uFillTx/>
                <a:latin typeface="Lato Light"/>
                <a:ea typeface="Lato Light"/>
                <a:cs typeface="Lato Light"/>
                <a:sym typeface="Lato Light"/>
              </a:endParaRPr>
            </a:p>
          </p:txBody>
        </p:sp>
        <p:sp>
          <p:nvSpPr>
            <p:cNvPr id="11" name="Google Shape;778;g28e14602595_21_107">
              <a:extLst>
                <a:ext uri="{FF2B5EF4-FFF2-40B4-BE49-F238E27FC236}">
                  <a16:creationId xmlns:a16="http://schemas.microsoft.com/office/drawing/2014/main" id="{36552371-58B2-7646-92A4-5268B9EEBC09}"/>
                </a:ext>
              </a:extLst>
            </p:cNvPr>
            <p:cNvSpPr/>
            <p:nvPr/>
          </p:nvSpPr>
          <p:spPr>
            <a:xfrm>
              <a:off x="2139588" y="2228476"/>
              <a:ext cx="2140500" cy="666000"/>
            </a:xfrm>
            <a:prstGeom prst="homePlate">
              <a:avLst>
                <a:gd name="adj" fmla="val 50000"/>
              </a:avLst>
            </a:prstGeom>
            <a:solidFill>
              <a:srgbClr val="ED7D31"/>
            </a:solidFill>
            <a:ln>
              <a:noFill/>
            </a:ln>
          </p:spPr>
          <p:txBody>
            <a:bodyPr spcFirstLastPara="1" wrap="square" lIns="34300" tIns="17150" rIns="34300" bIns="1715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solidFill>
                  <a:srgbClr val="FFFFFF"/>
                </a:solidFill>
                <a:effectLst/>
                <a:uLnTx/>
                <a:uFillTx/>
                <a:latin typeface="Lato Light"/>
                <a:ea typeface="Lato Light"/>
                <a:cs typeface="Lato Light"/>
                <a:sym typeface="Lato Light"/>
              </a:endParaRPr>
            </a:p>
          </p:txBody>
        </p:sp>
        <p:sp>
          <p:nvSpPr>
            <p:cNvPr id="12" name="Google Shape;779;g28e14602595_21_107">
              <a:extLst>
                <a:ext uri="{FF2B5EF4-FFF2-40B4-BE49-F238E27FC236}">
                  <a16:creationId xmlns:a16="http://schemas.microsoft.com/office/drawing/2014/main" id="{FB21C8EA-15E5-B713-7AF9-82CB06DBE6A5}"/>
                </a:ext>
              </a:extLst>
            </p:cNvPr>
            <p:cNvSpPr/>
            <p:nvPr/>
          </p:nvSpPr>
          <p:spPr>
            <a:xfrm>
              <a:off x="2139588" y="3009586"/>
              <a:ext cx="2140500" cy="666000"/>
            </a:xfrm>
            <a:prstGeom prst="homePlate">
              <a:avLst>
                <a:gd name="adj" fmla="val 50000"/>
              </a:avLst>
            </a:prstGeom>
            <a:solidFill>
              <a:srgbClr val="A5A5A5"/>
            </a:solidFill>
            <a:ln>
              <a:noFill/>
            </a:ln>
          </p:spPr>
          <p:txBody>
            <a:bodyPr spcFirstLastPara="1" wrap="square" lIns="34300" tIns="17150" rIns="34300" bIns="1715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solidFill>
                  <a:srgbClr val="FFFFFF"/>
                </a:solidFill>
                <a:effectLst/>
                <a:uLnTx/>
                <a:uFillTx/>
                <a:latin typeface="Lato Light"/>
                <a:ea typeface="Lato Light"/>
                <a:cs typeface="Lato Light"/>
                <a:sym typeface="Lato Light"/>
              </a:endParaRPr>
            </a:p>
          </p:txBody>
        </p:sp>
        <p:sp>
          <p:nvSpPr>
            <p:cNvPr id="14" name="Google Shape;780;g28e14602595_21_107">
              <a:extLst>
                <a:ext uri="{FF2B5EF4-FFF2-40B4-BE49-F238E27FC236}">
                  <a16:creationId xmlns:a16="http://schemas.microsoft.com/office/drawing/2014/main" id="{4E5601D3-2E9F-FD5C-F530-6A9D899658AD}"/>
                </a:ext>
              </a:extLst>
            </p:cNvPr>
            <p:cNvSpPr/>
            <p:nvPr/>
          </p:nvSpPr>
          <p:spPr>
            <a:xfrm>
              <a:off x="2139588" y="3790696"/>
              <a:ext cx="2140500" cy="666000"/>
            </a:xfrm>
            <a:prstGeom prst="homePlate">
              <a:avLst>
                <a:gd name="adj" fmla="val 50000"/>
              </a:avLst>
            </a:prstGeom>
            <a:solidFill>
              <a:srgbClr val="FFC000"/>
            </a:solidFill>
            <a:ln>
              <a:noFill/>
            </a:ln>
          </p:spPr>
          <p:txBody>
            <a:bodyPr spcFirstLastPara="1" wrap="square" lIns="34300" tIns="17150" rIns="34300" bIns="1715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solidFill>
                  <a:srgbClr val="FFFFFF"/>
                </a:solidFill>
                <a:effectLst/>
                <a:uLnTx/>
                <a:uFillTx/>
                <a:latin typeface="Lato Light"/>
                <a:ea typeface="Lato Light"/>
                <a:cs typeface="Lato Light"/>
                <a:sym typeface="Lato Light"/>
              </a:endParaRPr>
            </a:p>
          </p:txBody>
        </p:sp>
        <p:sp>
          <p:nvSpPr>
            <p:cNvPr id="15" name="Google Shape;781;g28e14602595_21_107">
              <a:extLst>
                <a:ext uri="{FF2B5EF4-FFF2-40B4-BE49-F238E27FC236}">
                  <a16:creationId xmlns:a16="http://schemas.microsoft.com/office/drawing/2014/main" id="{F6D011C7-B4B3-2B67-3678-128926662009}"/>
                </a:ext>
              </a:extLst>
            </p:cNvPr>
            <p:cNvSpPr/>
            <p:nvPr/>
          </p:nvSpPr>
          <p:spPr>
            <a:xfrm>
              <a:off x="2139588" y="4571806"/>
              <a:ext cx="2140500" cy="666000"/>
            </a:xfrm>
            <a:prstGeom prst="homePlate">
              <a:avLst>
                <a:gd name="adj" fmla="val 50000"/>
              </a:avLst>
            </a:prstGeom>
            <a:solidFill>
              <a:srgbClr val="5B9BD5"/>
            </a:solidFill>
            <a:ln>
              <a:noFill/>
            </a:ln>
          </p:spPr>
          <p:txBody>
            <a:bodyPr spcFirstLastPara="1" wrap="square" lIns="34300" tIns="17150" rIns="34300" bIns="1715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solidFill>
                  <a:srgbClr val="FFFFFF"/>
                </a:solidFill>
                <a:effectLst/>
                <a:uLnTx/>
                <a:uFillTx/>
                <a:latin typeface="Lato Light"/>
                <a:ea typeface="Lato Light"/>
                <a:cs typeface="Lato Light"/>
                <a:sym typeface="Lato Light"/>
              </a:endParaRPr>
            </a:p>
          </p:txBody>
        </p:sp>
        <p:sp>
          <p:nvSpPr>
            <p:cNvPr id="16" name="Google Shape;782;g28e14602595_21_107">
              <a:extLst>
                <a:ext uri="{FF2B5EF4-FFF2-40B4-BE49-F238E27FC236}">
                  <a16:creationId xmlns:a16="http://schemas.microsoft.com/office/drawing/2014/main" id="{A79B6939-4DFC-D95B-2C5C-28F8D9F183D9}"/>
                </a:ext>
              </a:extLst>
            </p:cNvPr>
            <p:cNvSpPr txBox="1"/>
            <p:nvPr/>
          </p:nvSpPr>
          <p:spPr>
            <a:xfrm>
              <a:off x="2386893" y="1681665"/>
              <a:ext cx="1467300" cy="197311"/>
            </a:xfrm>
            <a:prstGeom prst="rect">
              <a:avLst/>
            </a:prstGeom>
            <a:noFill/>
            <a:ln>
              <a:noFill/>
            </a:ln>
          </p:spPr>
          <p:txBody>
            <a:bodyPr spcFirstLastPara="1" wrap="square" lIns="34300" tIns="17150" rIns="34300" bIns="17150" anchor="ctr" anchorCtr="0">
              <a:spAutoFit/>
            </a:bodyPr>
            <a:lstStyle/>
            <a:p>
              <a:pPr>
                <a:buClr>
                  <a:srgbClr val="000000"/>
                </a:buClr>
                <a:buFont typeface="Arial"/>
                <a:buNone/>
              </a:pPr>
              <a:r>
                <a:rPr lang="en" sz="1400" b="1" kern="0" dirty="0">
                  <a:solidFill>
                    <a:srgbClr val="FFFFFF"/>
                  </a:solidFill>
                  <a:latin typeface="Poppins"/>
                  <a:ea typeface="Poppins"/>
                  <a:cs typeface="Poppins"/>
                  <a:sym typeface="Poppins"/>
                </a:rPr>
                <a:t>REGULATORY</a:t>
              </a:r>
              <a:endParaRPr sz="600" kern="0" dirty="0">
                <a:solidFill>
                  <a:srgbClr val="000000"/>
                </a:solidFill>
                <a:latin typeface="Arial"/>
                <a:cs typeface="Arial"/>
                <a:sym typeface="Arial"/>
              </a:endParaRPr>
            </a:p>
          </p:txBody>
        </p:sp>
        <p:sp>
          <p:nvSpPr>
            <p:cNvPr id="17" name="Google Shape;783;g28e14602595_21_107">
              <a:extLst>
                <a:ext uri="{FF2B5EF4-FFF2-40B4-BE49-F238E27FC236}">
                  <a16:creationId xmlns:a16="http://schemas.microsoft.com/office/drawing/2014/main" id="{9D652E63-ACE6-44DC-480D-6D0F1983D8C0}"/>
                </a:ext>
              </a:extLst>
            </p:cNvPr>
            <p:cNvSpPr txBox="1"/>
            <p:nvPr/>
          </p:nvSpPr>
          <p:spPr>
            <a:xfrm>
              <a:off x="2386884" y="2462765"/>
              <a:ext cx="1467300" cy="197311"/>
            </a:xfrm>
            <a:prstGeom prst="rect">
              <a:avLst/>
            </a:prstGeom>
            <a:noFill/>
            <a:ln>
              <a:noFill/>
            </a:ln>
          </p:spPr>
          <p:txBody>
            <a:bodyPr spcFirstLastPara="1" wrap="square" lIns="34300" tIns="17150" rIns="34300" bIns="17150" anchor="ctr" anchorCtr="0">
              <a:spAutoFit/>
            </a:bodyPr>
            <a:lstStyle/>
            <a:p>
              <a:pPr>
                <a:buClr>
                  <a:srgbClr val="000000"/>
                </a:buClr>
                <a:buFont typeface="Arial"/>
                <a:buNone/>
              </a:pPr>
              <a:r>
                <a:rPr lang="en" sz="1400" b="1" kern="0">
                  <a:solidFill>
                    <a:srgbClr val="FFFFFF"/>
                  </a:solidFill>
                  <a:latin typeface="Poppins"/>
                  <a:ea typeface="Poppins"/>
                  <a:cs typeface="Poppins"/>
                  <a:sym typeface="Poppins"/>
                </a:rPr>
                <a:t>LEGAL</a:t>
              </a:r>
              <a:endParaRPr sz="1400" b="1" kern="0">
                <a:solidFill>
                  <a:srgbClr val="FFFFFF"/>
                </a:solidFill>
                <a:latin typeface="Poppins"/>
                <a:ea typeface="Poppins"/>
                <a:cs typeface="Poppins"/>
                <a:sym typeface="Poppins"/>
              </a:endParaRPr>
            </a:p>
          </p:txBody>
        </p:sp>
        <p:sp>
          <p:nvSpPr>
            <p:cNvPr id="18" name="Google Shape;784;g28e14602595_21_107">
              <a:extLst>
                <a:ext uri="{FF2B5EF4-FFF2-40B4-BE49-F238E27FC236}">
                  <a16:creationId xmlns:a16="http://schemas.microsoft.com/office/drawing/2014/main" id="{91FAAC39-E91E-E337-65DD-28DC8830C5A8}"/>
                </a:ext>
              </a:extLst>
            </p:cNvPr>
            <p:cNvSpPr txBox="1"/>
            <p:nvPr/>
          </p:nvSpPr>
          <p:spPr>
            <a:xfrm>
              <a:off x="2386893" y="3243865"/>
              <a:ext cx="1531800" cy="197311"/>
            </a:xfrm>
            <a:prstGeom prst="rect">
              <a:avLst/>
            </a:prstGeom>
            <a:noFill/>
            <a:ln>
              <a:noFill/>
            </a:ln>
          </p:spPr>
          <p:txBody>
            <a:bodyPr spcFirstLastPara="1" wrap="square" lIns="34300" tIns="17150" rIns="34300" bIns="17150" anchor="ctr" anchorCtr="0">
              <a:spAutoFit/>
            </a:bodyPr>
            <a:lstStyle/>
            <a:p>
              <a:pPr>
                <a:buClr>
                  <a:srgbClr val="000000"/>
                </a:buClr>
                <a:buFont typeface="Arial"/>
                <a:buNone/>
              </a:pPr>
              <a:r>
                <a:rPr lang="en" sz="1400" b="1" kern="0">
                  <a:solidFill>
                    <a:srgbClr val="FFFFFF"/>
                  </a:solidFill>
                  <a:latin typeface="Poppins"/>
                  <a:ea typeface="Poppins"/>
                  <a:cs typeface="Poppins"/>
                  <a:sym typeface="Poppins"/>
                </a:rPr>
                <a:t>SCALABILITY</a:t>
              </a:r>
              <a:endParaRPr sz="600" kern="0">
                <a:solidFill>
                  <a:srgbClr val="000000"/>
                </a:solidFill>
                <a:latin typeface="Arial"/>
                <a:cs typeface="Arial"/>
                <a:sym typeface="Arial"/>
              </a:endParaRPr>
            </a:p>
          </p:txBody>
        </p:sp>
        <p:sp>
          <p:nvSpPr>
            <p:cNvPr id="19" name="Google Shape;785;g28e14602595_21_107">
              <a:extLst>
                <a:ext uri="{FF2B5EF4-FFF2-40B4-BE49-F238E27FC236}">
                  <a16:creationId xmlns:a16="http://schemas.microsoft.com/office/drawing/2014/main" id="{9E00CF9D-9DBD-F2CB-3FFF-11F9ABF6DB73}"/>
                </a:ext>
              </a:extLst>
            </p:cNvPr>
            <p:cNvSpPr txBox="1"/>
            <p:nvPr/>
          </p:nvSpPr>
          <p:spPr>
            <a:xfrm>
              <a:off x="2386885" y="4024990"/>
              <a:ext cx="1531800" cy="197311"/>
            </a:xfrm>
            <a:prstGeom prst="rect">
              <a:avLst/>
            </a:prstGeom>
            <a:noFill/>
            <a:ln>
              <a:noFill/>
            </a:ln>
          </p:spPr>
          <p:txBody>
            <a:bodyPr spcFirstLastPara="1" wrap="square" lIns="34300" tIns="17150" rIns="34300" bIns="17150" anchor="ctr" anchorCtr="0">
              <a:spAutoFit/>
            </a:bodyPr>
            <a:lstStyle/>
            <a:p>
              <a:pPr>
                <a:buClr>
                  <a:srgbClr val="000000"/>
                </a:buClr>
                <a:buFont typeface="Arial"/>
                <a:buNone/>
              </a:pPr>
              <a:r>
                <a:rPr lang="en" sz="1400" b="1" kern="0">
                  <a:solidFill>
                    <a:srgbClr val="FFFFFF"/>
                  </a:solidFill>
                  <a:latin typeface="Poppins"/>
                  <a:ea typeface="Poppins"/>
                  <a:cs typeface="Poppins"/>
                  <a:sym typeface="Poppins"/>
                </a:rPr>
                <a:t>AWARENESS</a:t>
              </a:r>
              <a:endParaRPr sz="600" kern="0">
                <a:solidFill>
                  <a:srgbClr val="000000"/>
                </a:solidFill>
                <a:latin typeface="Arial"/>
                <a:cs typeface="Arial"/>
                <a:sym typeface="Arial"/>
              </a:endParaRPr>
            </a:p>
          </p:txBody>
        </p:sp>
        <p:sp>
          <p:nvSpPr>
            <p:cNvPr id="20" name="Google Shape;786;g28e14602595_21_107">
              <a:extLst>
                <a:ext uri="{FF2B5EF4-FFF2-40B4-BE49-F238E27FC236}">
                  <a16:creationId xmlns:a16="http://schemas.microsoft.com/office/drawing/2014/main" id="{0B902F73-7CAC-52C1-7349-DFAD9E96CD86}"/>
                </a:ext>
              </a:extLst>
            </p:cNvPr>
            <p:cNvSpPr txBox="1"/>
            <p:nvPr/>
          </p:nvSpPr>
          <p:spPr>
            <a:xfrm>
              <a:off x="2386895" y="4813500"/>
              <a:ext cx="1640700" cy="367294"/>
            </a:xfrm>
            <a:prstGeom prst="rect">
              <a:avLst/>
            </a:prstGeom>
            <a:noFill/>
            <a:ln>
              <a:noFill/>
            </a:ln>
          </p:spPr>
          <p:txBody>
            <a:bodyPr spcFirstLastPara="1" wrap="square" lIns="34300" tIns="17150" rIns="34300" bIns="17150" anchor="ctr" anchorCtr="0">
              <a:spAutoFit/>
            </a:bodyPr>
            <a:lstStyle/>
            <a:p>
              <a:pPr>
                <a:buClr>
                  <a:srgbClr val="000000"/>
                </a:buClr>
                <a:buFont typeface="Arial"/>
                <a:buNone/>
              </a:pPr>
              <a:r>
                <a:rPr lang="en" sz="1400" b="1" kern="0">
                  <a:solidFill>
                    <a:srgbClr val="FFFFFF"/>
                  </a:solidFill>
                  <a:latin typeface="Poppins"/>
                  <a:ea typeface="Poppins"/>
                  <a:cs typeface="Poppins"/>
                  <a:sym typeface="Poppins"/>
                </a:rPr>
                <a:t>USER EXPERIENCE</a:t>
              </a:r>
              <a:endParaRPr sz="600" kern="0">
                <a:solidFill>
                  <a:srgbClr val="000000"/>
                </a:solidFill>
                <a:latin typeface="Arial"/>
                <a:cs typeface="Arial"/>
                <a:sym typeface="Arial"/>
              </a:endParaRPr>
            </a:p>
            <a:p>
              <a:pPr>
                <a:buClr>
                  <a:srgbClr val="000000"/>
                </a:buClr>
                <a:buFont typeface="Arial"/>
                <a:buNone/>
              </a:pPr>
              <a:endParaRPr sz="1400" b="1" kern="0">
                <a:solidFill>
                  <a:srgbClr val="FFFFFF"/>
                </a:solidFill>
                <a:latin typeface="Poppins"/>
                <a:ea typeface="Poppins"/>
                <a:cs typeface="Poppins"/>
                <a:sym typeface="Poppins"/>
              </a:endParaRPr>
            </a:p>
          </p:txBody>
        </p:sp>
        <p:sp>
          <p:nvSpPr>
            <p:cNvPr id="21" name="Google Shape;787;g28e14602595_21_107">
              <a:extLst>
                <a:ext uri="{FF2B5EF4-FFF2-40B4-BE49-F238E27FC236}">
                  <a16:creationId xmlns:a16="http://schemas.microsoft.com/office/drawing/2014/main" id="{FA51E085-B976-1218-469C-D2596158AFB0}"/>
                </a:ext>
              </a:extLst>
            </p:cNvPr>
            <p:cNvSpPr txBox="1"/>
            <p:nvPr/>
          </p:nvSpPr>
          <p:spPr>
            <a:xfrm>
              <a:off x="4431618" y="1616938"/>
              <a:ext cx="5336100" cy="381864"/>
            </a:xfrm>
            <a:prstGeom prst="rect">
              <a:avLst/>
            </a:prstGeom>
            <a:noFill/>
            <a:ln>
              <a:noFill/>
            </a:ln>
          </p:spPr>
          <p:txBody>
            <a:bodyPr spcFirstLastPara="1" wrap="square" lIns="34300" tIns="17150" rIns="34300" bIns="17150" anchor="ctr" anchorCtr="0">
              <a:spAutoFit/>
            </a:bodyPr>
            <a:lstStyle/>
            <a:p>
              <a:pPr>
                <a:lnSpc>
                  <a:spcPct val="145833"/>
                </a:lnSpc>
                <a:buClr>
                  <a:srgbClr val="FFFFFF"/>
                </a:buClr>
                <a:buSzPts val="900"/>
                <a:buFont typeface="Arial"/>
                <a:buNone/>
              </a:pPr>
              <a:r>
                <a:rPr lang="en" sz="1000" kern="0" dirty="0">
                  <a:solidFill>
                    <a:srgbClr val="000000"/>
                  </a:solidFill>
                  <a:latin typeface="Lato"/>
                  <a:ea typeface="Lato"/>
                  <a:cs typeface="Lato"/>
                  <a:sym typeface="Lato"/>
                </a:rPr>
                <a:t>Harmonized Policy Framework: Collaborate with policymakers across member countries to create a unified legal and regulatory framework, fostering a conducive environment for the payment system's success.</a:t>
              </a:r>
              <a:endParaRPr sz="600" kern="0" dirty="0">
                <a:solidFill>
                  <a:srgbClr val="000000"/>
                </a:solidFill>
                <a:latin typeface="Arial"/>
                <a:cs typeface="Arial"/>
                <a:sym typeface="Arial"/>
              </a:endParaRPr>
            </a:p>
          </p:txBody>
        </p:sp>
        <p:sp>
          <p:nvSpPr>
            <p:cNvPr id="22" name="Google Shape;788;g28e14602595_21_107">
              <a:extLst>
                <a:ext uri="{FF2B5EF4-FFF2-40B4-BE49-F238E27FC236}">
                  <a16:creationId xmlns:a16="http://schemas.microsoft.com/office/drawing/2014/main" id="{77D34023-0C16-5B7F-099C-F9213BAFC523}"/>
                </a:ext>
              </a:extLst>
            </p:cNvPr>
            <p:cNvSpPr txBox="1"/>
            <p:nvPr/>
          </p:nvSpPr>
          <p:spPr>
            <a:xfrm>
              <a:off x="4431618" y="2309428"/>
              <a:ext cx="5336100" cy="559133"/>
            </a:xfrm>
            <a:prstGeom prst="rect">
              <a:avLst/>
            </a:prstGeom>
            <a:noFill/>
            <a:ln>
              <a:noFill/>
            </a:ln>
          </p:spPr>
          <p:txBody>
            <a:bodyPr spcFirstLastPara="1" wrap="square" lIns="34300" tIns="17150" rIns="34300" bIns="17150" anchor="ctr" anchorCtr="0">
              <a:spAutoFit/>
            </a:bodyPr>
            <a:lstStyle/>
            <a:p>
              <a:pPr>
                <a:lnSpc>
                  <a:spcPct val="145833"/>
                </a:lnSpc>
                <a:buClr>
                  <a:srgbClr val="FFFFFF"/>
                </a:buClr>
                <a:buSzPts val="900"/>
                <a:buFont typeface="Arial"/>
                <a:buNone/>
              </a:pPr>
              <a:r>
                <a:rPr lang="en" sz="1000" kern="0" dirty="0">
                  <a:solidFill>
                    <a:srgbClr val="000000"/>
                  </a:solidFill>
                  <a:latin typeface="Lato"/>
                  <a:ea typeface="Lato"/>
                  <a:cs typeface="Lato"/>
                  <a:sym typeface="Lato"/>
                </a:rPr>
                <a:t> Establish a robust contractual framework that encompasses cross-border financial and settlement advisory services to facilitate seamless, secure, and compliant cross-border transactions by engaging experienced financial and legal experts to guide the development and implementation of this framework.</a:t>
              </a:r>
              <a:endParaRPr sz="1000" kern="0" dirty="0">
                <a:solidFill>
                  <a:srgbClr val="000000"/>
                </a:solidFill>
                <a:latin typeface="Lato"/>
                <a:ea typeface="Lato"/>
                <a:cs typeface="Lato"/>
                <a:sym typeface="Lato"/>
              </a:endParaRPr>
            </a:p>
          </p:txBody>
        </p:sp>
        <p:sp>
          <p:nvSpPr>
            <p:cNvPr id="23" name="Google Shape;789;g28e14602595_21_107">
              <a:extLst>
                <a:ext uri="{FF2B5EF4-FFF2-40B4-BE49-F238E27FC236}">
                  <a16:creationId xmlns:a16="http://schemas.microsoft.com/office/drawing/2014/main" id="{7911F7AF-6221-62DC-B462-0A3F5521D556}"/>
                </a:ext>
              </a:extLst>
            </p:cNvPr>
            <p:cNvSpPr txBox="1"/>
            <p:nvPr/>
          </p:nvSpPr>
          <p:spPr>
            <a:xfrm>
              <a:off x="4431618" y="3078212"/>
              <a:ext cx="5336100" cy="381864"/>
            </a:xfrm>
            <a:prstGeom prst="rect">
              <a:avLst/>
            </a:prstGeom>
            <a:noFill/>
            <a:ln>
              <a:noFill/>
            </a:ln>
          </p:spPr>
          <p:txBody>
            <a:bodyPr spcFirstLastPara="1" wrap="square" lIns="34300" tIns="17150" rIns="34300" bIns="17150" anchor="ctr" anchorCtr="0">
              <a:spAutoFit/>
            </a:bodyPr>
            <a:lstStyle/>
            <a:p>
              <a:pPr>
                <a:lnSpc>
                  <a:spcPct val="145833"/>
                </a:lnSpc>
                <a:buClr>
                  <a:srgbClr val="FFFFFF"/>
                </a:buClr>
                <a:buSzPts val="900"/>
                <a:buFont typeface="Arial"/>
                <a:buNone/>
              </a:pPr>
              <a:r>
                <a:rPr lang="en" sz="1000" kern="0">
                  <a:solidFill>
                    <a:srgbClr val="000000"/>
                  </a:solidFill>
                  <a:latin typeface="Lato"/>
                  <a:ea typeface="Lato"/>
                  <a:cs typeface="Lato"/>
                  <a:sym typeface="Lato"/>
                </a:rPr>
                <a:t>Infrastructure Investments: Anticipate future growth by investing in robust infrastructure that can handle increased transaction volumes and additional member country integrations.</a:t>
              </a:r>
              <a:endParaRPr sz="600" kern="0">
                <a:solidFill>
                  <a:srgbClr val="000000"/>
                </a:solidFill>
                <a:latin typeface="Arial"/>
                <a:cs typeface="Arial"/>
                <a:sym typeface="Arial"/>
              </a:endParaRPr>
            </a:p>
          </p:txBody>
        </p:sp>
        <p:sp>
          <p:nvSpPr>
            <p:cNvPr id="24" name="Google Shape;790;g28e14602595_21_107">
              <a:extLst>
                <a:ext uri="{FF2B5EF4-FFF2-40B4-BE49-F238E27FC236}">
                  <a16:creationId xmlns:a16="http://schemas.microsoft.com/office/drawing/2014/main" id="{0DAF4FC2-D9CF-A45C-E112-E95B825A6336}"/>
                </a:ext>
              </a:extLst>
            </p:cNvPr>
            <p:cNvSpPr txBox="1"/>
            <p:nvPr/>
          </p:nvSpPr>
          <p:spPr>
            <a:xfrm>
              <a:off x="4431618" y="3859313"/>
              <a:ext cx="5336100" cy="381864"/>
            </a:xfrm>
            <a:prstGeom prst="rect">
              <a:avLst/>
            </a:prstGeom>
            <a:noFill/>
            <a:ln>
              <a:noFill/>
            </a:ln>
          </p:spPr>
          <p:txBody>
            <a:bodyPr spcFirstLastPara="1" wrap="square" lIns="34300" tIns="17150" rIns="34300" bIns="17150" anchor="ctr" anchorCtr="0">
              <a:spAutoFit/>
            </a:bodyPr>
            <a:lstStyle/>
            <a:p>
              <a:pPr>
                <a:lnSpc>
                  <a:spcPct val="145833"/>
                </a:lnSpc>
                <a:buClr>
                  <a:srgbClr val="FFFFFF"/>
                </a:buClr>
                <a:buSzPts val="900"/>
                <a:buFont typeface="Arial"/>
                <a:buNone/>
              </a:pPr>
              <a:r>
                <a:rPr lang="en" sz="1000" kern="0">
                  <a:solidFill>
                    <a:srgbClr val="000000"/>
                  </a:solidFill>
                  <a:latin typeface="Lato"/>
                  <a:ea typeface="Lato"/>
                  <a:cs typeface="Lato"/>
                  <a:sym typeface="Lato"/>
                </a:rPr>
                <a:t>Marketing Campaigns: Use multimedia campaigns, including social media, radio, and print, tailored to local cultures and languages, promoting the benefits and security features of the payment system.</a:t>
              </a:r>
              <a:endParaRPr sz="600" kern="0">
                <a:solidFill>
                  <a:srgbClr val="000000"/>
                </a:solidFill>
                <a:latin typeface="Arial"/>
                <a:cs typeface="Arial"/>
                <a:sym typeface="Arial"/>
              </a:endParaRPr>
            </a:p>
          </p:txBody>
        </p:sp>
        <p:sp>
          <p:nvSpPr>
            <p:cNvPr id="25" name="Google Shape;791;g28e14602595_21_107">
              <a:extLst>
                <a:ext uri="{FF2B5EF4-FFF2-40B4-BE49-F238E27FC236}">
                  <a16:creationId xmlns:a16="http://schemas.microsoft.com/office/drawing/2014/main" id="{2EEB3E58-D023-D42B-8D9A-8BFCF1EFF76D}"/>
                </a:ext>
              </a:extLst>
            </p:cNvPr>
            <p:cNvSpPr txBox="1"/>
            <p:nvPr/>
          </p:nvSpPr>
          <p:spPr>
            <a:xfrm>
              <a:off x="4431618" y="4640436"/>
              <a:ext cx="5336100" cy="381864"/>
            </a:xfrm>
            <a:prstGeom prst="rect">
              <a:avLst/>
            </a:prstGeom>
            <a:noFill/>
            <a:ln>
              <a:noFill/>
            </a:ln>
          </p:spPr>
          <p:txBody>
            <a:bodyPr spcFirstLastPara="1" wrap="square" lIns="34300" tIns="17150" rIns="34300" bIns="17150" anchor="ctr" anchorCtr="0">
              <a:spAutoFit/>
            </a:bodyPr>
            <a:lstStyle/>
            <a:p>
              <a:pPr>
                <a:lnSpc>
                  <a:spcPct val="145833"/>
                </a:lnSpc>
                <a:buClr>
                  <a:srgbClr val="FFFFFF"/>
                </a:buClr>
                <a:buSzPts val="900"/>
                <a:buFont typeface="Arial"/>
                <a:buNone/>
              </a:pPr>
              <a:r>
                <a:rPr lang="en" sz="1000" kern="0">
                  <a:solidFill>
                    <a:srgbClr val="000000"/>
                  </a:solidFill>
                  <a:latin typeface="Lato"/>
                  <a:ea typeface="Lato"/>
                  <a:cs typeface="Lato"/>
                  <a:sym typeface="Lato"/>
                </a:rPr>
                <a:t>User Interface Design: Prioritize user-centric design principles, ensuring the platform is intuitive and accessible even for those with limited digital literacy.</a:t>
              </a:r>
              <a:endParaRPr sz="1000" kern="0">
                <a:solidFill>
                  <a:srgbClr val="000000"/>
                </a:solidFill>
                <a:latin typeface="Lato"/>
                <a:ea typeface="Lato"/>
                <a:cs typeface="Lato"/>
                <a:sym typeface="Lato"/>
              </a:endParaRPr>
            </a:p>
          </p:txBody>
        </p:sp>
      </p:grpSp>
      <p:sp>
        <p:nvSpPr>
          <p:cNvPr id="27" name="TextBox 26">
            <a:extLst>
              <a:ext uri="{FF2B5EF4-FFF2-40B4-BE49-F238E27FC236}">
                <a16:creationId xmlns:a16="http://schemas.microsoft.com/office/drawing/2014/main" id="{CCABCDA0-0180-8FBD-FF23-9205C0BAB8F8}"/>
              </a:ext>
            </a:extLst>
          </p:cNvPr>
          <p:cNvSpPr txBox="1"/>
          <p:nvPr/>
        </p:nvSpPr>
        <p:spPr>
          <a:xfrm>
            <a:off x="4027595" y="318340"/>
            <a:ext cx="4011118" cy="867930"/>
          </a:xfrm>
          <a:prstGeom prst="rect">
            <a:avLst/>
          </a:prstGeom>
          <a:noFill/>
        </p:spPr>
        <p:txBody>
          <a:bodyPr wrap="square" rtlCol="0">
            <a:spAutoFit/>
          </a:bodyPr>
          <a:lstStyle/>
          <a:p>
            <a:pPr>
              <a:lnSpc>
                <a:spcPct val="90000"/>
              </a:lnSpc>
              <a:spcBef>
                <a:spcPct val="0"/>
              </a:spcBef>
              <a:defRPr/>
            </a:pPr>
            <a:r>
              <a:rPr lang="en-US" sz="3200" b="1" dirty="0">
                <a:solidFill>
                  <a:srgbClr val="003668"/>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rPr>
              <a:t>Recommendations </a:t>
            </a:r>
          </a:p>
          <a:p>
            <a:pPr>
              <a:lnSpc>
                <a:spcPct val="90000"/>
              </a:lnSpc>
              <a:spcBef>
                <a:spcPct val="0"/>
              </a:spcBef>
              <a:defRPr/>
            </a:pPr>
            <a:endParaRPr lang="en-US" sz="2400" b="1" dirty="0">
              <a:solidFill>
                <a:srgbClr val="003668"/>
              </a:solidFill>
              <a:effectLst>
                <a:outerShdw blurRad="50000" dist="30000" dir="5400000" algn="tl" rotWithShape="0">
                  <a:srgbClr val="000000">
                    <a:alpha val="30000"/>
                  </a:srgbClr>
                </a:outerShdw>
              </a:effectLst>
              <a:latin typeface="Gill Sans MT"/>
              <a:ea typeface="+mj-ea"/>
              <a:cs typeface="+mj-cs"/>
            </a:endParaRPr>
          </a:p>
        </p:txBody>
      </p:sp>
      <p:pic>
        <p:nvPicPr>
          <p:cNvPr id="32" name="Google Shape;126;p1">
            <a:extLst>
              <a:ext uri="{FF2B5EF4-FFF2-40B4-BE49-F238E27FC236}">
                <a16:creationId xmlns:a16="http://schemas.microsoft.com/office/drawing/2014/main" id="{E485877A-06A4-16F4-C9DA-87AA45EAFBF3}"/>
              </a:ext>
            </a:extLst>
          </p:cNvPr>
          <p:cNvPicPr preferRelativeResize="0"/>
          <p:nvPr/>
        </p:nvPicPr>
        <p:blipFill rotWithShape="1">
          <a:blip r:embed="rId4">
            <a:alphaModFix/>
          </a:blip>
          <a:srcRect/>
          <a:stretch/>
        </p:blipFill>
        <p:spPr>
          <a:xfrm>
            <a:off x="221649" y="5817694"/>
            <a:ext cx="1062869" cy="930000"/>
          </a:xfrm>
          <a:prstGeom prst="rect">
            <a:avLst/>
          </a:prstGeom>
          <a:noFill/>
          <a:ln>
            <a:noFill/>
          </a:ln>
        </p:spPr>
      </p:pic>
      <p:sp>
        <p:nvSpPr>
          <p:cNvPr id="33" name="Rectangle 32">
            <a:extLst>
              <a:ext uri="{FF2B5EF4-FFF2-40B4-BE49-F238E27FC236}">
                <a16:creationId xmlns:a16="http://schemas.microsoft.com/office/drawing/2014/main" id="{38F5BFFD-964C-9BE0-381F-FA47805C295A}"/>
              </a:ext>
            </a:extLst>
          </p:cNvPr>
          <p:cNvSpPr/>
          <p:nvPr/>
        </p:nvSpPr>
        <p:spPr>
          <a:xfrm>
            <a:off x="10114946" y="5723089"/>
            <a:ext cx="2077054" cy="113491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pic>
        <p:nvPicPr>
          <p:cNvPr id="34" name="Google Shape;128;p1">
            <a:extLst>
              <a:ext uri="{FF2B5EF4-FFF2-40B4-BE49-F238E27FC236}">
                <a16:creationId xmlns:a16="http://schemas.microsoft.com/office/drawing/2014/main" id="{F919C29E-1A20-2999-92D7-8F95FA9A8961}"/>
              </a:ext>
            </a:extLst>
          </p:cNvPr>
          <p:cNvPicPr preferRelativeResize="0"/>
          <p:nvPr/>
        </p:nvPicPr>
        <p:blipFill rotWithShape="1">
          <a:blip r:embed="rId5">
            <a:alphaModFix/>
          </a:blip>
          <a:srcRect/>
          <a:stretch/>
        </p:blipFill>
        <p:spPr>
          <a:xfrm>
            <a:off x="10589955" y="6169601"/>
            <a:ext cx="1473790" cy="658764"/>
          </a:xfrm>
          <a:prstGeom prst="rect">
            <a:avLst/>
          </a:prstGeom>
          <a:noFill/>
          <a:ln>
            <a:noFill/>
          </a:ln>
        </p:spPr>
      </p:pic>
      <p:pic>
        <p:nvPicPr>
          <p:cNvPr id="35" name="Picture 34">
            <a:extLst>
              <a:ext uri="{FF2B5EF4-FFF2-40B4-BE49-F238E27FC236}">
                <a16:creationId xmlns:a16="http://schemas.microsoft.com/office/drawing/2014/main" id="{D36A21AC-25E0-0803-8B87-86D8F2E1BB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7259" y="6453696"/>
            <a:ext cx="3543482" cy="374669"/>
          </a:xfrm>
          <a:prstGeom prst="rect">
            <a:avLst/>
          </a:prstGeom>
        </p:spPr>
      </p:pic>
    </p:spTree>
    <p:extLst>
      <p:ext uri="{BB962C8B-B14F-4D97-AF65-F5344CB8AC3E}">
        <p14:creationId xmlns:p14="http://schemas.microsoft.com/office/powerpoint/2010/main" val="9810279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1685B494-C65C-B64E-B875-B403F356D816}"/>
              </a:ext>
            </a:extLst>
          </p:cNvPr>
          <p:cNvPicPr>
            <a:picLocks noChangeAspect="1"/>
          </p:cNvPicPr>
          <p:nvPr/>
        </p:nvPicPr>
        <p:blipFill rotWithShape="1">
          <a:blip r:embed="rId3" cstate="screen">
            <a:alphaModFix/>
            <a:extLst>
              <a:ext uri="{28A0092B-C50C-407E-A947-70E740481C1C}">
                <a14:useLocalDpi xmlns:a14="http://schemas.microsoft.com/office/drawing/2010/main"/>
              </a:ext>
            </a:extLst>
          </a:blip>
          <a:srcRect/>
          <a:stretch/>
        </p:blipFill>
        <p:spPr>
          <a:xfrm>
            <a:off x="0" y="2113370"/>
            <a:ext cx="12192000" cy="4697896"/>
          </a:xfrm>
          <a:prstGeom prst="rect">
            <a:avLst/>
          </a:prstGeom>
        </p:spPr>
      </p:pic>
      <p:sp>
        <p:nvSpPr>
          <p:cNvPr id="26" name="TextBox 25">
            <a:extLst>
              <a:ext uri="{FF2B5EF4-FFF2-40B4-BE49-F238E27FC236}">
                <a16:creationId xmlns:a16="http://schemas.microsoft.com/office/drawing/2014/main" id="{44F2E420-96B5-4600-A908-7BF4B8487815}"/>
              </a:ext>
            </a:extLst>
          </p:cNvPr>
          <p:cNvSpPr txBox="1"/>
          <p:nvPr/>
        </p:nvSpPr>
        <p:spPr>
          <a:xfrm>
            <a:off x="2037237" y="2366572"/>
            <a:ext cx="8447651" cy="1338828"/>
          </a:xfrm>
          <a:prstGeom prst="rect">
            <a:avLst/>
          </a:prstGeom>
          <a:noFill/>
        </p:spPr>
        <p:txBody>
          <a:bodyPr wrap="square" rtlCol="0">
            <a:spAutoFit/>
          </a:bodyPr>
          <a:lstStyle/>
          <a:p>
            <a:pPr algn="ctr">
              <a:lnSpc>
                <a:spcPct val="90000"/>
              </a:lnSpc>
              <a:spcBef>
                <a:spcPct val="0"/>
              </a:spcBef>
              <a:defRPr/>
            </a:pPr>
            <a:r>
              <a:rPr lang="en-US" sz="6600" b="1" dirty="0">
                <a:solidFill>
                  <a:srgbClr val="003668"/>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sym typeface="Calibri"/>
              </a:rPr>
              <a:t>Q &amp; A</a:t>
            </a:r>
            <a:endParaRPr lang="en-US" sz="6600" b="1" dirty="0">
              <a:solidFill>
                <a:srgbClr val="003668"/>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endParaRPr>
          </a:p>
          <a:p>
            <a:pPr>
              <a:lnSpc>
                <a:spcPct val="90000"/>
              </a:lnSpc>
              <a:spcBef>
                <a:spcPct val="0"/>
              </a:spcBef>
              <a:defRPr/>
            </a:pPr>
            <a:endParaRPr lang="en-US" sz="2400" b="1" dirty="0">
              <a:solidFill>
                <a:srgbClr val="003668"/>
              </a:solidFill>
              <a:effectLst>
                <a:outerShdw blurRad="50000" dist="30000" dir="5400000" algn="tl" rotWithShape="0">
                  <a:srgbClr val="000000">
                    <a:alpha val="30000"/>
                  </a:srgbClr>
                </a:outerShdw>
              </a:effectLst>
              <a:latin typeface="Gill Sans MT"/>
              <a:ea typeface="+mj-ea"/>
              <a:cs typeface="+mj-cs"/>
            </a:endParaRPr>
          </a:p>
        </p:txBody>
      </p:sp>
      <p:sp>
        <p:nvSpPr>
          <p:cNvPr id="30" name="TextBox 29">
            <a:extLst>
              <a:ext uri="{FF2B5EF4-FFF2-40B4-BE49-F238E27FC236}">
                <a16:creationId xmlns:a16="http://schemas.microsoft.com/office/drawing/2014/main" id="{C3FDB910-E35F-4521-9A86-7BF390E7C2DB}"/>
              </a:ext>
            </a:extLst>
          </p:cNvPr>
          <p:cNvSpPr txBox="1"/>
          <p:nvPr/>
        </p:nvSpPr>
        <p:spPr>
          <a:xfrm>
            <a:off x="3715304" y="6086682"/>
            <a:ext cx="6240765" cy="400110"/>
          </a:xfrm>
          <a:prstGeom prst="rect">
            <a:avLst/>
          </a:prstGeom>
          <a:noFill/>
        </p:spPr>
        <p:txBody>
          <a:bodyPr wrap="square" rtlCol="0">
            <a:spAutoFit/>
          </a:bodyPr>
          <a:lstStyle/>
          <a:p>
            <a:r>
              <a:rPr lang="en-GB" sz="2000" b="1" dirty="0">
                <a:solidFill>
                  <a:prstClr val="black"/>
                </a:solidFill>
                <a:latin typeface="Montserrat" pitchFamily="2" charset="77"/>
                <a:cs typeface="Arial" panose="020B0604020202020204" pitchFamily="34" charset="0"/>
              </a:rPr>
              <a:t> </a:t>
            </a:r>
          </a:p>
        </p:txBody>
      </p:sp>
      <p:sp>
        <p:nvSpPr>
          <p:cNvPr id="8" name="Rectangle 7">
            <a:extLst>
              <a:ext uri="{FF2B5EF4-FFF2-40B4-BE49-F238E27FC236}">
                <a16:creationId xmlns:a16="http://schemas.microsoft.com/office/drawing/2014/main" id="{34375400-0D9E-C7D0-4090-AA02F7450111}"/>
              </a:ext>
            </a:extLst>
          </p:cNvPr>
          <p:cNvSpPr/>
          <p:nvPr/>
        </p:nvSpPr>
        <p:spPr>
          <a:xfrm>
            <a:off x="-1" y="5206391"/>
            <a:ext cx="2578354" cy="1651609"/>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pic>
        <p:nvPicPr>
          <p:cNvPr id="9" name="Google Shape;126;p1">
            <a:extLst>
              <a:ext uri="{FF2B5EF4-FFF2-40B4-BE49-F238E27FC236}">
                <a16:creationId xmlns:a16="http://schemas.microsoft.com/office/drawing/2014/main" id="{133D9B20-4589-0680-1A0C-2BE4FC2C8F33}"/>
              </a:ext>
            </a:extLst>
          </p:cNvPr>
          <p:cNvPicPr preferRelativeResize="0"/>
          <p:nvPr/>
        </p:nvPicPr>
        <p:blipFill rotWithShape="1">
          <a:blip r:embed="rId4">
            <a:alphaModFix/>
          </a:blip>
          <a:srcRect/>
          <a:stretch/>
        </p:blipFill>
        <p:spPr>
          <a:xfrm>
            <a:off x="221649" y="5799668"/>
            <a:ext cx="1082526" cy="948026"/>
          </a:xfrm>
          <a:prstGeom prst="rect">
            <a:avLst/>
          </a:prstGeom>
          <a:noFill/>
          <a:ln>
            <a:noFill/>
          </a:ln>
        </p:spPr>
      </p:pic>
      <p:sp>
        <p:nvSpPr>
          <p:cNvPr id="10" name="Rectangle 9">
            <a:extLst>
              <a:ext uri="{FF2B5EF4-FFF2-40B4-BE49-F238E27FC236}">
                <a16:creationId xmlns:a16="http://schemas.microsoft.com/office/drawing/2014/main" id="{CABE9A9E-3FDA-3B13-E4AE-439D54369A63}"/>
              </a:ext>
            </a:extLst>
          </p:cNvPr>
          <p:cNvSpPr/>
          <p:nvPr/>
        </p:nvSpPr>
        <p:spPr>
          <a:xfrm>
            <a:off x="10114946" y="5723089"/>
            <a:ext cx="2077054" cy="113491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pic>
        <p:nvPicPr>
          <p:cNvPr id="11" name="Google Shape;128;p1">
            <a:extLst>
              <a:ext uri="{FF2B5EF4-FFF2-40B4-BE49-F238E27FC236}">
                <a16:creationId xmlns:a16="http://schemas.microsoft.com/office/drawing/2014/main" id="{499DCF41-12C5-52A8-9B50-EA806EEB0C67}"/>
              </a:ext>
            </a:extLst>
          </p:cNvPr>
          <p:cNvPicPr preferRelativeResize="0"/>
          <p:nvPr/>
        </p:nvPicPr>
        <p:blipFill rotWithShape="1">
          <a:blip r:embed="rId5">
            <a:alphaModFix/>
          </a:blip>
          <a:srcRect/>
          <a:stretch/>
        </p:blipFill>
        <p:spPr>
          <a:xfrm>
            <a:off x="10589955" y="6169601"/>
            <a:ext cx="1473790" cy="658764"/>
          </a:xfrm>
          <a:prstGeom prst="rect">
            <a:avLst/>
          </a:prstGeom>
          <a:noFill/>
          <a:ln>
            <a:noFill/>
          </a:ln>
        </p:spPr>
      </p:pic>
      <p:pic>
        <p:nvPicPr>
          <p:cNvPr id="12" name="Picture 11">
            <a:extLst>
              <a:ext uri="{FF2B5EF4-FFF2-40B4-BE49-F238E27FC236}">
                <a16:creationId xmlns:a16="http://schemas.microsoft.com/office/drawing/2014/main" id="{F4A5DE55-52BD-F6E4-2A7F-41162E4DF4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7259" y="6453696"/>
            <a:ext cx="3543482" cy="374669"/>
          </a:xfrm>
          <a:prstGeom prst="rect">
            <a:avLst/>
          </a:prstGeom>
        </p:spPr>
      </p:pic>
    </p:spTree>
    <p:extLst>
      <p:ext uri="{BB962C8B-B14F-4D97-AF65-F5344CB8AC3E}">
        <p14:creationId xmlns:p14="http://schemas.microsoft.com/office/powerpoint/2010/main" val="34619174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1685B494-C65C-B64E-B875-B403F356D816}"/>
              </a:ext>
            </a:extLst>
          </p:cNvPr>
          <p:cNvPicPr>
            <a:picLocks noChangeAspect="1"/>
          </p:cNvPicPr>
          <p:nvPr/>
        </p:nvPicPr>
        <p:blipFill rotWithShape="1">
          <a:blip r:embed="rId3" cstate="screen">
            <a:alphaModFix/>
            <a:extLst>
              <a:ext uri="{28A0092B-C50C-407E-A947-70E740481C1C}">
                <a14:useLocalDpi xmlns:a14="http://schemas.microsoft.com/office/drawing/2010/main"/>
              </a:ext>
            </a:extLst>
          </a:blip>
          <a:srcRect/>
          <a:stretch/>
        </p:blipFill>
        <p:spPr>
          <a:xfrm>
            <a:off x="-1" y="2049798"/>
            <a:ext cx="12192000" cy="4697896"/>
          </a:xfrm>
          <a:prstGeom prst="rect">
            <a:avLst/>
          </a:prstGeom>
        </p:spPr>
      </p:pic>
      <p:sp>
        <p:nvSpPr>
          <p:cNvPr id="30" name="TextBox 29">
            <a:extLst>
              <a:ext uri="{FF2B5EF4-FFF2-40B4-BE49-F238E27FC236}">
                <a16:creationId xmlns:a16="http://schemas.microsoft.com/office/drawing/2014/main" id="{C3FDB910-E35F-4521-9A86-7BF390E7C2DB}"/>
              </a:ext>
            </a:extLst>
          </p:cNvPr>
          <p:cNvSpPr txBox="1"/>
          <p:nvPr/>
        </p:nvSpPr>
        <p:spPr>
          <a:xfrm>
            <a:off x="3715304" y="6086682"/>
            <a:ext cx="6240765" cy="400110"/>
          </a:xfrm>
          <a:prstGeom prst="rect">
            <a:avLst/>
          </a:prstGeom>
          <a:noFill/>
        </p:spPr>
        <p:txBody>
          <a:bodyPr wrap="square" rtlCol="0">
            <a:spAutoFit/>
          </a:bodyPr>
          <a:lstStyle/>
          <a:p>
            <a:r>
              <a:rPr lang="en-GB" sz="2000" b="1" dirty="0">
                <a:solidFill>
                  <a:prstClr val="black"/>
                </a:solidFill>
                <a:latin typeface="Montserrat" pitchFamily="2" charset="77"/>
                <a:cs typeface="Arial" panose="020B0604020202020204" pitchFamily="34" charset="0"/>
              </a:rPr>
              <a:t> </a:t>
            </a:r>
          </a:p>
        </p:txBody>
      </p:sp>
      <p:pic>
        <p:nvPicPr>
          <p:cNvPr id="2" name="Picture 1" descr="Shape&#10;&#10;Description automatically generated with medium confidence">
            <a:extLst>
              <a:ext uri="{FF2B5EF4-FFF2-40B4-BE49-F238E27FC236}">
                <a16:creationId xmlns:a16="http://schemas.microsoft.com/office/drawing/2014/main" id="{F05EED11-E18E-621D-17EA-2FE5A4B27A8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583627" y="1734165"/>
            <a:ext cx="5024746" cy="3023872"/>
          </a:xfrm>
          <a:prstGeom prst="rect">
            <a:avLst/>
          </a:prstGeom>
        </p:spPr>
      </p:pic>
      <p:sp>
        <p:nvSpPr>
          <p:cNvPr id="7" name="Rectangle 6">
            <a:extLst>
              <a:ext uri="{FF2B5EF4-FFF2-40B4-BE49-F238E27FC236}">
                <a16:creationId xmlns:a16="http://schemas.microsoft.com/office/drawing/2014/main" id="{E4D9EED1-DF7A-78F8-2082-6F94A3594391}"/>
              </a:ext>
            </a:extLst>
          </p:cNvPr>
          <p:cNvSpPr/>
          <p:nvPr/>
        </p:nvSpPr>
        <p:spPr>
          <a:xfrm>
            <a:off x="-1" y="5206391"/>
            <a:ext cx="2578354" cy="1651609"/>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pic>
        <p:nvPicPr>
          <p:cNvPr id="8" name="Google Shape;126;p1">
            <a:extLst>
              <a:ext uri="{FF2B5EF4-FFF2-40B4-BE49-F238E27FC236}">
                <a16:creationId xmlns:a16="http://schemas.microsoft.com/office/drawing/2014/main" id="{256A945E-F23B-72C4-AA1D-B1869A27D2FF}"/>
              </a:ext>
            </a:extLst>
          </p:cNvPr>
          <p:cNvPicPr preferRelativeResize="0"/>
          <p:nvPr/>
        </p:nvPicPr>
        <p:blipFill rotWithShape="1">
          <a:blip r:embed="rId5">
            <a:alphaModFix/>
          </a:blip>
          <a:srcRect/>
          <a:stretch/>
        </p:blipFill>
        <p:spPr>
          <a:xfrm>
            <a:off x="221649" y="5799668"/>
            <a:ext cx="1082526" cy="948026"/>
          </a:xfrm>
          <a:prstGeom prst="rect">
            <a:avLst/>
          </a:prstGeom>
          <a:noFill/>
          <a:ln>
            <a:noFill/>
          </a:ln>
        </p:spPr>
      </p:pic>
      <p:sp>
        <p:nvSpPr>
          <p:cNvPr id="9" name="Rectangle 8">
            <a:extLst>
              <a:ext uri="{FF2B5EF4-FFF2-40B4-BE49-F238E27FC236}">
                <a16:creationId xmlns:a16="http://schemas.microsoft.com/office/drawing/2014/main" id="{97701399-23D6-530A-F639-6232D56B943A}"/>
              </a:ext>
            </a:extLst>
          </p:cNvPr>
          <p:cNvSpPr/>
          <p:nvPr/>
        </p:nvSpPr>
        <p:spPr>
          <a:xfrm>
            <a:off x="10114946" y="5723089"/>
            <a:ext cx="2077054" cy="113491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pic>
        <p:nvPicPr>
          <p:cNvPr id="10" name="Google Shape;128;p1">
            <a:extLst>
              <a:ext uri="{FF2B5EF4-FFF2-40B4-BE49-F238E27FC236}">
                <a16:creationId xmlns:a16="http://schemas.microsoft.com/office/drawing/2014/main" id="{12CCDE82-A19D-5739-F3CE-B54EF2AA59B5}"/>
              </a:ext>
            </a:extLst>
          </p:cNvPr>
          <p:cNvPicPr preferRelativeResize="0"/>
          <p:nvPr/>
        </p:nvPicPr>
        <p:blipFill rotWithShape="1">
          <a:blip r:embed="rId6">
            <a:alphaModFix/>
          </a:blip>
          <a:srcRect/>
          <a:stretch/>
        </p:blipFill>
        <p:spPr>
          <a:xfrm>
            <a:off x="10589955" y="6169601"/>
            <a:ext cx="1473790" cy="658764"/>
          </a:xfrm>
          <a:prstGeom prst="rect">
            <a:avLst/>
          </a:prstGeom>
          <a:noFill/>
          <a:ln>
            <a:noFill/>
          </a:ln>
        </p:spPr>
      </p:pic>
      <p:pic>
        <p:nvPicPr>
          <p:cNvPr id="11" name="Picture 10">
            <a:extLst>
              <a:ext uri="{FF2B5EF4-FFF2-40B4-BE49-F238E27FC236}">
                <a16:creationId xmlns:a16="http://schemas.microsoft.com/office/drawing/2014/main" id="{8C570DBC-5782-D04B-3487-F8707B558A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97259" y="6453696"/>
            <a:ext cx="3543482" cy="374669"/>
          </a:xfrm>
          <a:prstGeom prst="rect">
            <a:avLst/>
          </a:prstGeom>
        </p:spPr>
      </p:pic>
    </p:spTree>
    <p:extLst>
      <p:ext uri="{BB962C8B-B14F-4D97-AF65-F5344CB8AC3E}">
        <p14:creationId xmlns:p14="http://schemas.microsoft.com/office/powerpoint/2010/main" val="7842411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EED65C-3F4C-C549-8835-132B20494B8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9" name="Content Placeholder 2">
            <a:extLst>
              <a:ext uri="{FF2B5EF4-FFF2-40B4-BE49-F238E27FC236}">
                <a16:creationId xmlns:a16="http://schemas.microsoft.com/office/drawing/2014/main" id="{552D7C70-DA09-40AF-B8CE-DDD260D63F46}"/>
              </a:ext>
            </a:extLst>
          </p:cNvPr>
          <p:cNvSpPr txBox="1">
            <a:spLocks/>
          </p:cNvSpPr>
          <p:nvPr/>
        </p:nvSpPr>
        <p:spPr>
          <a:xfrm>
            <a:off x="2392562" y="1551301"/>
            <a:ext cx="4957225" cy="193309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GB" sz="1400" b="1" dirty="0">
                <a:latin typeface="Arial" panose="020B0604020202020204" pitchFamily="34" charset="0"/>
                <a:cs typeface="Arial" panose="020B0604020202020204" pitchFamily="34" charset="0"/>
              </a:rPr>
              <a:t>COMESA Business Council </a:t>
            </a:r>
          </a:p>
          <a:p>
            <a:pPr marL="0" indent="0">
              <a:lnSpc>
                <a:spcPct val="100000"/>
              </a:lnSpc>
              <a:buFont typeface="Arial" panose="020B0604020202020204" pitchFamily="34" charset="0"/>
              <a:buNone/>
            </a:pPr>
            <a:r>
              <a:rPr lang="en-GB" sz="1400" b="1" dirty="0">
                <a:latin typeface="Arial" panose="020B0604020202020204" pitchFamily="34" charset="0"/>
                <a:cs typeface="Arial" panose="020B0604020202020204" pitchFamily="34" charset="0"/>
              </a:rPr>
              <a:t>COMESA Centre, Ben Bella Road, </a:t>
            </a:r>
          </a:p>
          <a:p>
            <a:pPr marL="0" indent="0">
              <a:lnSpc>
                <a:spcPct val="100000"/>
              </a:lnSpc>
              <a:buFont typeface="Arial" panose="020B0604020202020204" pitchFamily="34" charset="0"/>
              <a:buNone/>
            </a:pPr>
            <a:r>
              <a:rPr lang="en-GB" sz="1400" b="1" dirty="0">
                <a:latin typeface="Arial" panose="020B0604020202020204" pitchFamily="34" charset="0"/>
                <a:cs typeface="Arial" panose="020B0604020202020204" pitchFamily="34" charset="0"/>
              </a:rPr>
              <a:t>P.O. Box 3005, Lusaka, Zambia</a:t>
            </a:r>
          </a:p>
          <a:p>
            <a:pPr marL="0" indent="0">
              <a:lnSpc>
                <a:spcPct val="100000"/>
              </a:lnSpc>
              <a:buNone/>
            </a:pPr>
            <a:r>
              <a:rPr lang="en-GB" sz="1400" dirty="0">
                <a:latin typeface="Arial" panose="020B0604020202020204" pitchFamily="34" charset="0"/>
                <a:cs typeface="Arial" panose="020B0604020202020204" pitchFamily="34" charset="0"/>
              </a:rPr>
              <a:t>Phone:  +260 211 229725/32</a:t>
            </a:r>
          </a:p>
          <a:p>
            <a:pPr marL="0" indent="0">
              <a:lnSpc>
                <a:spcPct val="100000"/>
              </a:lnSpc>
              <a:buNone/>
            </a:pPr>
            <a:r>
              <a:rPr lang="en-GB" sz="1400" dirty="0">
                <a:latin typeface="Arial" panose="020B0604020202020204" pitchFamily="34" charset="0"/>
                <a:cs typeface="Arial" panose="020B0604020202020204" pitchFamily="34" charset="0"/>
              </a:rPr>
              <a:t>Website:  www.comesabusinesscouncil.org </a:t>
            </a:r>
          </a:p>
          <a:p>
            <a:pPr marL="0" indent="0">
              <a:lnSpc>
                <a:spcPct val="100000"/>
              </a:lnSpc>
              <a:buNone/>
            </a:pPr>
            <a:r>
              <a:rPr lang="en-GB" sz="1400" dirty="0">
                <a:latin typeface="Arial" panose="020B0604020202020204" pitchFamily="34" charset="0"/>
                <a:cs typeface="Arial" panose="020B0604020202020204" pitchFamily="34" charset="0"/>
              </a:rPr>
              <a:t>Email:  info@comesabusinesscouncil.org</a:t>
            </a:r>
          </a:p>
        </p:txBody>
      </p:sp>
      <p:grpSp>
        <p:nvGrpSpPr>
          <p:cNvPr id="21" name="Group 20">
            <a:extLst>
              <a:ext uri="{FF2B5EF4-FFF2-40B4-BE49-F238E27FC236}">
                <a16:creationId xmlns:a16="http://schemas.microsoft.com/office/drawing/2014/main" id="{4224A0A3-C701-41F0-8AC4-5F7BA24A6364}"/>
              </a:ext>
            </a:extLst>
          </p:cNvPr>
          <p:cNvGrpSpPr/>
          <p:nvPr/>
        </p:nvGrpSpPr>
        <p:grpSpPr>
          <a:xfrm>
            <a:off x="6687179" y="1551301"/>
            <a:ext cx="3900591" cy="1790561"/>
            <a:chOff x="820269" y="4803814"/>
            <a:chExt cx="3900591" cy="1790561"/>
          </a:xfrm>
        </p:grpSpPr>
        <p:sp>
          <p:nvSpPr>
            <p:cNvPr id="23" name="TextBox 22">
              <a:extLst>
                <a:ext uri="{FF2B5EF4-FFF2-40B4-BE49-F238E27FC236}">
                  <a16:creationId xmlns:a16="http://schemas.microsoft.com/office/drawing/2014/main" id="{1CA285B1-6F92-4BF8-9EEC-203A2306CBC3}"/>
                </a:ext>
              </a:extLst>
            </p:cNvPr>
            <p:cNvSpPr txBox="1"/>
            <p:nvPr/>
          </p:nvSpPr>
          <p:spPr>
            <a:xfrm>
              <a:off x="1350339" y="4803814"/>
              <a:ext cx="3370521" cy="1729769"/>
            </a:xfrm>
            <a:prstGeom prst="rect">
              <a:avLst/>
            </a:prstGeom>
            <a:noFill/>
          </p:spPr>
          <p:txBody>
            <a:bodyPr wrap="square" rtlCol="0">
              <a:spAutoFit/>
            </a:bodyPr>
            <a:lstStyle/>
            <a:p>
              <a:pPr lvl="0">
                <a:lnSpc>
                  <a:spcPct val="150000"/>
                </a:lnSpc>
                <a:spcBef>
                  <a:spcPts val="1000"/>
                </a:spcBef>
              </a:pPr>
              <a:r>
                <a:rPr lang="en-GB" sz="1400" dirty="0">
                  <a:solidFill>
                    <a:prstClr val="black"/>
                  </a:solidFill>
                  <a:latin typeface="Arial" panose="020B0604020202020204" pitchFamily="34" charset="0"/>
                  <a:cs typeface="Arial" panose="020B0604020202020204" pitchFamily="34" charset="0"/>
                </a:rPr>
                <a:t>@comesabusinesscouncil</a:t>
              </a:r>
            </a:p>
            <a:p>
              <a:pPr lvl="0">
                <a:lnSpc>
                  <a:spcPct val="150000"/>
                </a:lnSpc>
                <a:spcBef>
                  <a:spcPts val="1000"/>
                </a:spcBef>
              </a:pPr>
              <a:r>
                <a:rPr lang="en-GB" sz="1400" dirty="0">
                  <a:solidFill>
                    <a:prstClr val="black"/>
                  </a:solidFill>
                  <a:latin typeface="Arial" panose="020B0604020202020204" pitchFamily="34" charset="0"/>
                  <a:cs typeface="Arial" panose="020B0604020202020204" pitchFamily="34" charset="0"/>
                </a:rPr>
                <a:t>@COMESABusiness</a:t>
              </a:r>
            </a:p>
            <a:p>
              <a:pPr lvl="0">
                <a:lnSpc>
                  <a:spcPct val="150000"/>
                </a:lnSpc>
                <a:spcBef>
                  <a:spcPts val="1000"/>
                </a:spcBef>
              </a:pPr>
              <a:r>
                <a:rPr lang="en-GB" sz="1400" dirty="0">
                  <a:solidFill>
                    <a:prstClr val="black"/>
                  </a:solidFill>
                  <a:latin typeface="Arial" panose="020B0604020202020204" pitchFamily="34" charset="0"/>
                  <a:cs typeface="Arial" panose="020B0604020202020204" pitchFamily="34" charset="0"/>
                </a:rPr>
                <a:t>@COMESA Business Council</a:t>
              </a:r>
            </a:p>
            <a:p>
              <a:pPr lvl="0">
                <a:lnSpc>
                  <a:spcPct val="150000"/>
                </a:lnSpc>
                <a:spcBef>
                  <a:spcPts val="1000"/>
                </a:spcBef>
              </a:pPr>
              <a:r>
                <a:rPr lang="en-GB" sz="1400" dirty="0">
                  <a:solidFill>
                    <a:prstClr val="black"/>
                  </a:solidFill>
                  <a:latin typeface="Arial" panose="020B0604020202020204" pitchFamily="34" charset="0"/>
                  <a:cs typeface="Arial" panose="020B0604020202020204" pitchFamily="34" charset="0"/>
                </a:rPr>
                <a:t>@comesa_business_council_1</a:t>
              </a:r>
            </a:p>
          </p:txBody>
        </p:sp>
        <p:grpSp>
          <p:nvGrpSpPr>
            <p:cNvPr id="24" name="Group 23">
              <a:extLst>
                <a:ext uri="{FF2B5EF4-FFF2-40B4-BE49-F238E27FC236}">
                  <a16:creationId xmlns:a16="http://schemas.microsoft.com/office/drawing/2014/main" id="{2603DFD1-A6DD-4F8D-903C-7D71245BA47A}"/>
                </a:ext>
              </a:extLst>
            </p:cNvPr>
            <p:cNvGrpSpPr/>
            <p:nvPr/>
          </p:nvGrpSpPr>
          <p:grpSpPr>
            <a:xfrm>
              <a:off x="820269" y="4874962"/>
              <a:ext cx="625764" cy="1719413"/>
              <a:chOff x="820269" y="4874962"/>
              <a:chExt cx="625764" cy="1719413"/>
            </a:xfrm>
          </p:grpSpPr>
          <p:pic>
            <p:nvPicPr>
              <p:cNvPr id="25" name="Picture 24" descr="A picture containing clock, drawing&#10;&#10;Description automatically generated">
                <a:extLst>
                  <a:ext uri="{FF2B5EF4-FFF2-40B4-BE49-F238E27FC236}">
                    <a16:creationId xmlns:a16="http://schemas.microsoft.com/office/drawing/2014/main" id="{7F2AD8D2-3618-4B01-91C8-199C9EF3381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39807" y="4874962"/>
                <a:ext cx="366428" cy="367091"/>
              </a:xfrm>
              <a:prstGeom prst="rect">
                <a:avLst/>
              </a:prstGeom>
            </p:spPr>
          </p:pic>
          <p:pic>
            <p:nvPicPr>
              <p:cNvPr id="26" name="Picture 25">
                <a:extLst>
                  <a:ext uri="{FF2B5EF4-FFF2-40B4-BE49-F238E27FC236}">
                    <a16:creationId xmlns:a16="http://schemas.microsoft.com/office/drawing/2014/main" id="{A9E72F80-5AE2-4A4D-A49F-C2F1C0B1A3E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8852" y="6143452"/>
                <a:ext cx="451487" cy="450923"/>
              </a:xfrm>
              <a:prstGeom prst="rect">
                <a:avLst/>
              </a:prstGeom>
            </p:spPr>
          </p:pic>
          <p:pic>
            <p:nvPicPr>
              <p:cNvPr id="27" name="Picture 26" descr="A picture containing drawing&#10;&#10;Description automatically generated">
                <a:extLst>
                  <a:ext uri="{FF2B5EF4-FFF2-40B4-BE49-F238E27FC236}">
                    <a16:creationId xmlns:a16="http://schemas.microsoft.com/office/drawing/2014/main" id="{F73412BD-397E-4187-B007-D7436695B9E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88219" y="5690557"/>
                <a:ext cx="469609" cy="469609"/>
              </a:xfrm>
              <a:prstGeom prst="rect">
                <a:avLst/>
              </a:prstGeom>
            </p:spPr>
          </p:pic>
          <p:pic>
            <p:nvPicPr>
              <p:cNvPr id="28" name="Picture 27" descr="A close up of a logo&#10;&#10;Description automatically generated">
                <a:extLst>
                  <a:ext uri="{FF2B5EF4-FFF2-40B4-BE49-F238E27FC236}">
                    <a16:creationId xmlns:a16="http://schemas.microsoft.com/office/drawing/2014/main" id="{233FFB1A-C507-4B26-9969-F99B9EC15E5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20269" y="5203340"/>
                <a:ext cx="625764" cy="625764"/>
              </a:xfrm>
              <a:prstGeom prst="rect">
                <a:avLst/>
              </a:prstGeom>
            </p:spPr>
          </p:pic>
        </p:grpSp>
      </p:grpSp>
      <p:pic>
        <p:nvPicPr>
          <p:cNvPr id="29" name="Picture 28">
            <a:extLst>
              <a:ext uri="{FF2B5EF4-FFF2-40B4-BE49-F238E27FC236}">
                <a16:creationId xmlns:a16="http://schemas.microsoft.com/office/drawing/2014/main" id="{E3C84B5E-0AE4-9A42-AEBE-648C279C04F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97298" y="230188"/>
            <a:ext cx="1065940" cy="753572"/>
          </a:xfrm>
          <a:prstGeom prst="rect">
            <a:avLst/>
          </a:prstGeom>
        </p:spPr>
      </p:pic>
      <p:pic>
        <p:nvPicPr>
          <p:cNvPr id="30" name="Picture 29">
            <a:extLst>
              <a:ext uri="{FF2B5EF4-FFF2-40B4-BE49-F238E27FC236}">
                <a16:creationId xmlns:a16="http://schemas.microsoft.com/office/drawing/2014/main" id="{05835CF7-93CD-C943-9426-9F8AE10437B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1220331" y="234223"/>
            <a:ext cx="722805" cy="720128"/>
          </a:xfrm>
          <a:prstGeom prst="rect">
            <a:avLst/>
          </a:prstGeom>
        </p:spPr>
      </p:pic>
    </p:spTree>
    <p:extLst>
      <p:ext uri="{BB962C8B-B14F-4D97-AF65-F5344CB8AC3E}">
        <p14:creationId xmlns:p14="http://schemas.microsoft.com/office/powerpoint/2010/main" val="3428637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1685B494-C65C-B64E-B875-B403F356D816}"/>
              </a:ext>
            </a:extLst>
          </p:cNvPr>
          <p:cNvPicPr>
            <a:picLocks noChangeAspect="1"/>
          </p:cNvPicPr>
          <p:nvPr/>
        </p:nvPicPr>
        <p:blipFill rotWithShape="1">
          <a:blip r:embed="rId3" cstate="screen">
            <a:alphaModFix/>
            <a:extLst>
              <a:ext uri="{28A0092B-C50C-407E-A947-70E740481C1C}">
                <a14:useLocalDpi xmlns:a14="http://schemas.microsoft.com/office/drawing/2010/main"/>
              </a:ext>
            </a:extLst>
          </a:blip>
          <a:srcRect/>
          <a:stretch/>
        </p:blipFill>
        <p:spPr>
          <a:xfrm>
            <a:off x="0" y="2197849"/>
            <a:ext cx="12192000" cy="4697896"/>
          </a:xfrm>
          <a:prstGeom prst="rect">
            <a:avLst/>
          </a:prstGeom>
        </p:spPr>
      </p:pic>
      <p:sp>
        <p:nvSpPr>
          <p:cNvPr id="26" name="TextBox 25">
            <a:extLst>
              <a:ext uri="{FF2B5EF4-FFF2-40B4-BE49-F238E27FC236}">
                <a16:creationId xmlns:a16="http://schemas.microsoft.com/office/drawing/2014/main" id="{44F2E420-96B5-4600-A908-7BF4B8487815}"/>
              </a:ext>
            </a:extLst>
          </p:cNvPr>
          <p:cNvSpPr txBox="1"/>
          <p:nvPr/>
        </p:nvSpPr>
        <p:spPr>
          <a:xfrm>
            <a:off x="3439209" y="238503"/>
            <a:ext cx="6096502" cy="867930"/>
          </a:xfrm>
          <a:prstGeom prst="rect">
            <a:avLst/>
          </a:prstGeom>
          <a:noFill/>
        </p:spPr>
        <p:txBody>
          <a:bodyPr wrap="square" rtlCol="0">
            <a:spAutoFit/>
          </a:bodyPr>
          <a:lstStyle/>
          <a:p>
            <a:pPr>
              <a:lnSpc>
                <a:spcPct val="90000"/>
              </a:lnSpc>
              <a:spcBef>
                <a:spcPct val="0"/>
              </a:spcBef>
              <a:defRPr/>
            </a:pPr>
            <a:r>
              <a:rPr lang="en-US" sz="3200" b="1" dirty="0">
                <a:solidFill>
                  <a:srgbClr val="003668"/>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rPr>
              <a:t>Key Stakeholders in the POC </a:t>
            </a:r>
          </a:p>
          <a:p>
            <a:pPr>
              <a:lnSpc>
                <a:spcPct val="90000"/>
              </a:lnSpc>
              <a:spcBef>
                <a:spcPct val="0"/>
              </a:spcBef>
              <a:defRPr/>
            </a:pPr>
            <a:endParaRPr lang="en-US" sz="2400" b="1" dirty="0">
              <a:solidFill>
                <a:srgbClr val="003668"/>
              </a:solidFill>
              <a:effectLst>
                <a:outerShdw blurRad="50000" dist="30000" dir="5400000" algn="tl" rotWithShape="0">
                  <a:srgbClr val="000000">
                    <a:alpha val="30000"/>
                  </a:srgbClr>
                </a:outerShdw>
              </a:effectLst>
              <a:latin typeface="Gill Sans MT"/>
              <a:ea typeface="+mj-ea"/>
              <a:cs typeface="+mj-cs"/>
            </a:endParaRPr>
          </a:p>
        </p:txBody>
      </p:sp>
      <p:sp>
        <p:nvSpPr>
          <p:cNvPr id="30" name="TextBox 29">
            <a:extLst>
              <a:ext uri="{FF2B5EF4-FFF2-40B4-BE49-F238E27FC236}">
                <a16:creationId xmlns:a16="http://schemas.microsoft.com/office/drawing/2014/main" id="{C3FDB910-E35F-4521-9A86-7BF390E7C2DB}"/>
              </a:ext>
            </a:extLst>
          </p:cNvPr>
          <p:cNvSpPr txBox="1"/>
          <p:nvPr/>
        </p:nvSpPr>
        <p:spPr>
          <a:xfrm>
            <a:off x="3715304" y="6086682"/>
            <a:ext cx="6240765" cy="400110"/>
          </a:xfrm>
          <a:prstGeom prst="rect">
            <a:avLst/>
          </a:prstGeom>
          <a:noFill/>
        </p:spPr>
        <p:txBody>
          <a:bodyPr wrap="square" rtlCol="0">
            <a:spAutoFit/>
          </a:bodyPr>
          <a:lstStyle/>
          <a:p>
            <a:r>
              <a:rPr lang="en-GB" sz="2000" b="1" dirty="0">
                <a:solidFill>
                  <a:prstClr val="black"/>
                </a:solidFill>
                <a:latin typeface="Montserrat" pitchFamily="2" charset="77"/>
                <a:cs typeface="Arial" panose="020B0604020202020204" pitchFamily="34" charset="0"/>
              </a:rPr>
              <a:t> </a:t>
            </a:r>
          </a:p>
        </p:txBody>
      </p:sp>
      <p:grpSp>
        <p:nvGrpSpPr>
          <p:cNvPr id="3" name="Google Shape;127;p1">
            <a:extLst>
              <a:ext uri="{FF2B5EF4-FFF2-40B4-BE49-F238E27FC236}">
                <a16:creationId xmlns:a16="http://schemas.microsoft.com/office/drawing/2014/main" id="{BE44208A-EE2F-2336-FC7E-B5AAAC9023D9}"/>
              </a:ext>
            </a:extLst>
          </p:cNvPr>
          <p:cNvGrpSpPr/>
          <p:nvPr/>
        </p:nvGrpSpPr>
        <p:grpSpPr>
          <a:xfrm>
            <a:off x="9592342" y="2964895"/>
            <a:ext cx="1504503" cy="752229"/>
            <a:chOff x="5651344" y="2393475"/>
            <a:chExt cx="1810040" cy="904991"/>
          </a:xfrm>
        </p:grpSpPr>
        <p:pic>
          <p:nvPicPr>
            <p:cNvPr id="4" name="Google Shape;128;p1">
              <a:extLst>
                <a:ext uri="{FF2B5EF4-FFF2-40B4-BE49-F238E27FC236}">
                  <a16:creationId xmlns:a16="http://schemas.microsoft.com/office/drawing/2014/main" id="{8FB4A29A-12FA-9C24-66E8-90DE9AE0C330}"/>
                </a:ext>
              </a:extLst>
            </p:cNvPr>
            <p:cNvPicPr preferRelativeResize="0"/>
            <p:nvPr/>
          </p:nvPicPr>
          <p:blipFill rotWithShape="1">
            <a:blip r:embed="rId4">
              <a:alphaModFix/>
            </a:blip>
            <a:srcRect/>
            <a:stretch/>
          </p:blipFill>
          <p:spPr>
            <a:xfrm>
              <a:off x="5688294" y="2449697"/>
              <a:ext cx="1773090" cy="792545"/>
            </a:xfrm>
            <a:prstGeom prst="rect">
              <a:avLst/>
            </a:prstGeom>
            <a:noFill/>
            <a:ln>
              <a:noFill/>
            </a:ln>
          </p:spPr>
        </p:pic>
        <p:pic>
          <p:nvPicPr>
            <p:cNvPr id="5" name="Google Shape;129;p1">
              <a:extLst>
                <a:ext uri="{FF2B5EF4-FFF2-40B4-BE49-F238E27FC236}">
                  <a16:creationId xmlns:a16="http://schemas.microsoft.com/office/drawing/2014/main" id="{90C40BFC-86E0-D6C7-439F-CE2BAD17D4C6}"/>
                </a:ext>
              </a:extLst>
            </p:cNvPr>
            <p:cNvPicPr preferRelativeResize="0"/>
            <p:nvPr/>
          </p:nvPicPr>
          <p:blipFill rotWithShape="1">
            <a:blip r:embed="rId5">
              <a:alphaModFix/>
            </a:blip>
            <a:srcRect/>
            <a:stretch/>
          </p:blipFill>
          <p:spPr>
            <a:xfrm>
              <a:off x="5651344" y="2393475"/>
              <a:ext cx="821682" cy="904991"/>
            </a:xfrm>
            <a:prstGeom prst="rect">
              <a:avLst/>
            </a:prstGeom>
            <a:noFill/>
            <a:ln>
              <a:noFill/>
            </a:ln>
          </p:spPr>
        </p:pic>
      </p:grpSp>
      <p:pic>
        <p:nvPicPr>
          <p:cNvPr id="13" name="Google Shape;126;p1">
            <a:extLst>
              <a:ext uri="{FF2B5EF4-FFF2-40B4-BE49-F238E27FC236}">
                <a16:creationId xmlns:a16="http://schemas.microsoft.com/office/drawing/2014/main" id="{0D6336DB-1B8E-B91A-A7C2-10433CE49EDF}"/>
              </a:ext>
            </a:extLst>
          </p:cNvPr>
          <p:cNvPicPr preferRelativeResize="0"/>
          <p:nvPr/>
        </p:nvPicPr>
        <p:blipFill rotWithShape="1">
          <a:blip r:embed="rId6">
            <a:alphaModFix/>
          </a:blip>
          <a:srcRect/>
          <a:stretch/>
        </p:blipFill>
        <p:spPr>
          <a:xfrm>
            <a:off x="424542" y="2848090"/>
            <a:ext cx="1082526" cy="948026"/>
          </a:xfrm>
          <a:prstGeom prst="rect">
            <a:avLst/>
          </a:prstGeom>
          <a:noFill/>
          <a:ln>
            <a:noFill/>
          </a:ln>
        </p:spPr>
      </p:pic>
      <p:pic>
        <p:nvPicPr>
          <p:cNvPr id="15" name="Google Shape;321;g293c9c2109e_0_88">
            <a:extLst>
              <a:ext uri="{FF2B5EF4-FFF2-40B4-BE49-F238E27FC236}">
                <a16:creationId xmlns:a16="http://schemas.microsoft.com/office/drawing/2014/main" id="{6C94D2B4-9E9B-434C-219A-A9059F819BC2}"/>
              </a:ext>
            </a:extLst>
          </p:cNvPr>
          <p:cNvPicPr preferRelativeResize="0"/>
          <p:nvPr/>
        </p:nvPicPr>
        <p:blipFill rotWithShape="1">
          <a:blip r:embed="rId7">
            <a:alphaModFix/>
          </a:blip>
          <a:srcRect/>
          <a:stretch/>
        </p:blipFill>
        <p:spPr>
          <a:xfrm>
            <a:off x="2036398" y="1470238"/>
            <a:ext cx="2391900" cy="747475"/>
          </a:xfrm>
          <a:prstGeom prst="rect">
            <a:avLst/>
          </a:prstGeom>
          <a:noFill/>
          <a:ln>
            <a:noFill/>
          </a:ln>
        </p:spPr>
      </p:pic>
      <p:pic>
        <p:nvPicPr>
          <p:cNvPr id="16" name="Google Shape;325;g293c9c2109e_0_88">
            <a:extLst>
              <a:ext uri="{FF2B5EF4-FFF2-40B4-BE49-F238E27FC236}">
                <a16:creationId xmlns:a16="http://schemas.microsoft.com/office/drawing/2014/main" id="{0C9D511D-73DB-24A8-9C35-109239F9739C}"/>
              </a:ext>
            </a:extLst>
          </p:cNvPr>
          <p:cNvPicPr preferRelativeResize="0"/>
          <p:nvPr/>
        </p:nvPicPr>
        <p:blipFill rotWithShape="1">
          <a:blip r:embed="rId8">
            <a:alphaModFix/>
          </a:blip>
          <a:srcRect/>
          <a:stretch/>
        </p:blipFill>
        <p:spPr>
          <a:xfrm>
            <a:off x="4987458" y="4953278"/>
            <a:ext cx="856221" cy="856250"/>
          </a:xfrm>
          <a:prstGeom prst="rect">
            <a:avLst/>
          </a:prstGeom>
          <a:noFill/>
          <a:ln>
            <a:noFill/>
          </a:ln>
        </p:spPr>
      </p:pic>
      <p:pic>
        <p:nvPicPr>
          <p:cNvPr id="17" name="Google Shape;324;g293c9c2109e_0_88">
            <a:extLst>
              <a:ext uri="{FF2B5EF4-FFF2-40B4-BE49-F238E27FC236}">
                <a16:creationId xmlns:a16="http://schemas.microsoft.com/office/drawing/2014/main" id="{E2773330-780B-FED4-E449-28901675AFC8}"/>
              </a:ext>
            </a:extLst>
          </p:cNvPr>
          <p:cNvPicPr preferRelativeResize="0"/>
          <p:nvPr/>
        </p:nvPicPr>
        <p:blipFill rotWithShape="1">
          <a:blip r:embed="rId9">
            <a:alphaModFix/>
          </a:blip>
          <a:srcRect/>
          <a:stretch/>
        </p:blipFill>
        <p:spPr>
          <a:xfrm>
            <a:off x="7605891" y="1274952"/>
            <a:ext cx="1005200" cy="1005200"/>
          </a:xfrm>
          <a:prstGeom prst="rect">
            <a:avLst/>
          </a:prstGeom>
          <a:noFill/>
          <a:ln>
            <a:noFill/>
          </a:ln>
        </p:spPr>
      </p:pic>
      <p:pic>
        <p:nvPicPr>
          <p:cNvPr id="2" name="Google Shape;322;g293c9c2109e_0_88">
            <a:extLst>
              <a:ext uri="{FF2B5EF4-FFF2-40B4-BE49-F238E27FC236}">
                <a16:creationId xmlns:a16="http://schemas.microsoft.com/office/drawing/2014/main" id="{0E144FBD-936C-6090-EE70-7029B2071F98}"/>
              </a:ext>
            </a:extLst>
          </p:cNvPr>
          <p:cNvPicPr preferRelativeResize="0"/>
          <p:nvPr/>
        </p:nvPicPr>
        <p:blipFill rotWithShape="1">
          <a:blip r:embed="rId10">
            <a:alphaModFix/>
          </a:blip>
          <a:srcRect/>
          <a:stretch/>
        </p:blipFill>
        <p:spPr>
          <a:xfrm>
            <a:off x="2036398" y="4380400"/>
            <a:ext cx="1547804" cy="492600"/>
          </a:xfrm>
          <a:prstGeom prst="rect">
            <a:avLst/>
          </a:prstGeom>
          <a:noFill/>
          <a:ln>
            <a:noFill/>
          </a:ln>
        </p:spPr>
      </p:pic>
      <p:pic>
        <p:nvPicPr>
          <p:cNvPr id="6" name="Google Shape;335;g293c9c2109e_0_88">
            <a:extLst>
              <a:ext uri="{FF2B5EF4-FFF2-40B4-BE49-F238E27FC236}">
                <a16:creationId xmlns:a16="http://schemas.microsoft.com/office/drawing/2014/main" id="{AAC4B175-D003-55BA-B53F-E9A86F8E27AD}"/>
              </a:ext>
            </a:extLst>
          </p:cNvPr>
          <p:cNvPicPr preferRelativeResize="0"/>
          <p:nvPr/>
        </p:nvPicPr>
        <p:blipFill rotWithShape="1">
          <a:blip r:embed="rId8">
            <a:alphaModFix/>
          </a:blip>
          <a:srcRect/>
          <a:stretch/>
        </p:blipFill>
        <p:spPr>
          <a:xfrm>
            <a:off x="7704627" y="4142909"/>
            <a:ext cx="807728" cy="807775"/>
          </a:xfrm>
          <a:prstGeom prst="rect">
            <a:avLst/>
          </a:prstGeom>
          <a:noFill/>
          <a:ln>
            <a:noFill/>
          </a:ln>
        </p:spPr>
      </p:pic>
      <p:sp>
        <p:nvSpPr>
          <p:cNvPr id="7" name="Google Shape;327;g293c9c2109e_0_88">
            <a:extLst>
              <a:ext uri="{FF2B5EF4-FFF2-40B4-BE49-F238E27FC236}">
                <a16:creationId xmlns:a16="http://schemas.microsoft.com/office/drawing/2014/main" id="{C9E43A53-BB95-63C2-D0BD-E03DB3C73CD9}"/>
              </a:ext>
            </a:extLst>
          </p:cNvPr>
          <p:cNvSpPr txBox="1"/>
          <p:nvPr/>
        </p:nvSpPr>
        <p:spPr>
          <a:xfrm>
            <a:off x="6930419" y="2201590"/>
            <a:ext cx="22359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dirty="0">
                <a:solidFill>
                  <a:srgbClr val="000000"/>
                </a:solidFill>
                <a:latin typeface="Calibri"/>
                <a:ea typeface="Calibri"/>
                <a:cs typeface="Calibri"/>
                <a:sym typeface="Calibri"/>
              </a:rPr>
              <a:t>Bank of Mauritius</a:t>
            </a:r>
            <a:endParaRPr sz="1000" b="1" i="0" u="none"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000"/>
              <a:buFont typeface="Arial"/>
              <a:buNone/>
            </a:pPr>
            <a:r>
              <a:rPr lang="en" sz="1000" b="1" dirty="0">
                <a:latin typeface="Calibri"/>
                <a:ea typeface="Calibri"/>
                <a:cs typeface="Calibri"/>
                <a:sym typeface="Calibri"/>
              </a:rPr>
              <a:t>Designated Settlement Financial Institution </a:t>
            </a:r>
            <a:endParaRPr sz="1000" b="1" dirty="0">
              <a:latin typeface="Calibri"/>
              <a:ea typeface="Calibri"/>
              <a:cs typeface="Calibri"/>
              <a:sym typeface="Calibri"/>
            </a:endParaRPr>
          </a:p>
        </p:txBody>
      </p:sp>
      <p:sp>
        <p:nvSpPr>
          <p:cNvPr id="8" name="Google Shape;326;g293c9c2109e_0_88">
            <a:extLst>
              <a:ext uri="{FF2B5EF4-FFF2-40B4-BE49-F238E27FC236}">
                <a16:creationId xmlns:a16="http://schemas.microsoft.com/office/drawing/2014/main" id="{27BC1ECB-043C-3F1C-1687-E1E2B3CEA059}"/>
              </a:ext>
            </a:extLst>
          </p:cNvPr>
          <p:cNvSpPr txBox="1"/>
          <p:nvPr/>
        </p:nvSpPr>
        <p:spPr>
          <a:xfrm>
            <a:off x="4553660" y="5859477"/>
            <a:ext cx="19338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dirty="0">
                <a:solidFill>
                  <a:srgbClr val="000000"/>
                </a:solidFill>
                <a:latin typeface="Calibri"/>
                <a:ea typeface="Calibri"/>
                <a:cs typeface="Calibri"/>
                <a:sym typeface="Calibri"/>
              </a:rPr>
              <a:t>The Common Market for Eastern and Southern Africa</a:t>
            </a:r>
            <a:endParaRPr sz="1000" b="1" i="0" u="none" strike="noStrike" cap="none" dirty="0">
              <a:solidFill>
                <a:srgbClr val="000000"/>
              </a:solidFill>
              <a:latin typeface="Calibri"/>
              <a:ea typeface="Calibri"/>
              <a:cs typeface="Calibri"/>
              <a:sym typeface="Calibri"/>
            </a:endParaRPr>
          </a:p>
        </p:txBody>
      </p:sp>
      <p:pic>
        <p:nvPicPr>
          <p:cNvPr id="9" name="Google Shape;323;g293c9c2109e_0_88">
            <a:extLst>
              <a:ext uri="{FF2B5EF4-FFF2-40B4-BE49-F238E27FC236}">
                <a16:creationId xmlns:a16="http://schemas.microsoft.com/office/drawing/2014/main" id="{3F146134-1310-B0D8-455D-7ED837B31953}"/>
              </a:ext>
            </a:extLst>
          </p:cNvPr>
          <p:cNvPicPr preferRelativeResize="0"/>
          <p:nvPr/>
        </p:nvPicPr>
        <p:blipFill rotWithShape="1">
          <a:blip r:embed="rId11">
            <a:alphaModFix/>
          </a:blip>
          <a:srcRect/>
          <a:stretch/>
        </p:blipFill>
        <p:spPr>
          <a:xfrm>
            <a:off x="4772749" y="2693192"/>
            <a:ext cx="1285640" cy="856249"/>
          </a:xfrm>
          <a:prstGeom prst="rect">
            <a:avLst/>
          </a:prstGeom>
          <a:noFill/>
          <a:ln>
            <a:noFill/>
          </a:ln>
        </p:spPr>
      </p:pic>
      <p:sp>
        <p:nvSpPr>
          <p:cNvPr id="10" name="Google Shape;328;g293c9c2109e_0_88">
            <a:extLst>
              <a:ext uri="{FF2B5EF4-FFF2-40B4-BE49-F238E27FC236}">
                <a16:creationId xmlns:a16="http://schemas.microsoft.com/office/drawing/2014/main" id="{4F5C8540-7D83-C4A2-CC67-AFD183440800}"/>
              </a:ext>
            </a:extLst>
          </p:cNvPr>
          <p:cNvSpPr txBox="1"/>
          <p:nvPr/>
        </p:nvSpPr>
        <p:spPr>
          <a:xfrm>
            <a:off x="4747910" y="3509348"/>
            <a:ext cx="1545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dirty="0">
                <a:solidFill>
                  <a:srgbClr val="000000"/>
                </a:solidFill>
                <a:latin typeface="Calibri"/>
                <a:ea typeface="Calibri"/>
                <a:cs typeface="Calibri"/>
                <a:sym typeface="Calibri"/>
              </a:rPr>
              <a:t>Project Sponsor</a:t>
            </a:r>
            <a:endParaRPr sz="1000" b="1" i="0" u="none" strike="noStrike" cap="none" dirty="0">
              <a:solidFill>
                <a:srgbClr val="000000"/>
              </a:solidFill>
              <a:latin typeface="Calibri"/>
              <a:ea typeface="Calibri"/>
              <a:cs typeface="Calibri"/>
              <a:sym typeface="Calibri"/>
            </a:endParaRPr>
          </a:p>
        </p:txBody>
      </p:sp>
      <p:sp>
        <p:nvSpPr>
          <p:cNvPr id="11" name="Google Shape;333;g293c9c2109e_0_88">
            <a:extLst>
              <a:ext uri="{FF2B5EF4-FFF2-40B4-BE49-F238E27FC236}">
                <a16:creationId xmlns:a16="http://schemas.microsoft.com/office/drawing/2014/main" id="{D73C0000-AEFC-627C-1AD0-C792DF0A95E1}"/>
              </a:ext>
            </a:extLst>
          </p:cNvPr>
          <p:cNvSpPr txBox="1"/>
          <p:nvPr/>
        </p:nvSpPr>
        <p:spPr>
          <a:xfrm>
            <a:off x="9998934" y="3580702"/>
            <a:ext cx="1374300" cy="4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dirty="0">
                <a:latin typeface="Calibri"/>
                <a:ea typeface="Calibri"/>
                <a:cs typeface="Calibri"/>
                <a:sym typeface="Calibri"/>
              </a:rPr>
              <a:t>Technical Consultant</a:t>
            </a:r>
            <a:endParaRPr sz="1000" b="1" dirty="0">
              <a:latin typeface="Calibri"/>
              <a:ea typeface="Calibri"/>
              <a:cs typeface="Calibri"/>
              <a:sym typeface="Calibri"/>
            </a:endParaRPr>
          </a:p>
        </p:txBody>
      </p:sp>
      <p:sp>
        <p:nvSpPr>
          <p:cNvPr id="12" name="Google Shape;329;g293c9c2109e_0_88">
            <a:extLst>
              <a:ext uri="{FF2B5EF4-FFF2-40B4-BE49-F238E27FC236}">
                <a16:creationId xmlns:a16="http://schemas.microsoft.com/office/drawing/2014/main" id="{1573D932-D27D-D4BF-26CF-A4C3C8D2BA14}"/>
              </a:ext>
            </a:extLst>
          </p:cNvPr>
          <p:cNvSpPr txBox="1"/>
          <p:nvPr/>
        </p:nvSpPr>
        <p:spPr>
          <a:xfrm>
            <a:off x="1990004" y="4886334"/>
            <a:ext cx="17253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dirty="0">
                <a:solidFill>
                  <a:srgbClr val="000000"/>
                </a:solidFill>
                <a:latin typeface="Calibri"/>
                <a:ea typeface="Calibri"/>
                <a:cs typeface="Calibri"/>
                <a:sym typeface="Calibri"/>
              </a:rPr>
              <a:t>Open-source, Push Payment Technology</a:t>
            </a:r>
            <a:endParaRPr sz="1000" b="1" i="0" u="none" strike="noStrike" cap="none" dirty="0">
              <a:solidFill>
                <a:srgbClr val="000000"/>
              </a:solidFill>
              <a:latin typeface="Calibri"/>
              <a:ea typeface="Calibri"/>
              <a:cs typeface="Calibri"/>
              <a:sym typeface="Calibri"/>
            </a:endParaRPr>
          </a:p>
        </p:txBody>
      </p:sp>
      <p:sp>
        <p:nvSpPr>
          <p:cNvPr id="14" name="Google Shape;331;g293c9c2109e_0_88">
            <a:extLst>
              <a:ext uri="{FF2B5EF4-FFF2-40B4-BE49-F238E27FC236}">
                <a16:creationId xmlns:a16="http://schemas.microsoft.com/office/drawing/2014/main" id="{69630562-C91D-F328-9C75-58F4D89B82A3}"/>
              </a:ext>
            </a:extLst>
          </p:cNvPr>
          <p:cNvSpPr txBox="1"/>
          <p:nvPr/>
        </p:nvSpPr>
        <p:spPr>
          <a:xfrm>
            <a:off x="-132420" y="3789667"/>
            <a:ext cx="23283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dirty="0">
                <a:solidFill>
                  <a:srgbClr val="000000"/>
                </a:solidFill>
                <a:latin typeface="Calibri"/>
                <a:ea typeface="Calibri"/>
                <a:cs typeface="Calibri"/>
                <a:sym typeface="Calibri"/>
              </a:rPr>
              <a:t>Technical Implementation Partner</a:t>
            </a:r>
            <a:endParaRPr sz="1000" b="1" i="0" u="none" strike="noStrike" cap="none" dirty="0">
              <a:solidFill>
                <a:srgbClr val="000000"/>
              </a:solidFill>
              <a:latin typeface="Calibri"/>
              <a:ea typeface="Calibri"/>
              <a:cs typeface="Calibri"/>
              <a:sym typeface="Calibri"/>
            </a:endParaRPr>
          </a:p>
        </p:txBody>
      </p:sp>
      <p:sp>
        <p:nvSpPr>
          <p:cNvPr id="18" name="Google Shape;334;g293c9c2109e_0_88">
            <a:extLst>
              <a:ext uri="{FF2B5EF4-FFF2-40B4-BE49-F238E27FC236}">
                <a16:creationId xmlns:a16="http://schemas.microsoft.com/office/drawing/2014/main" id="{A2CDF117-9762-7972-5671-882DF45E7558}"/>
              </a:ext>
            </a:extLst>
          </p:cNvPr>
          <p:cNvSpPr txBox="1"/>
          <p:nvPr/>
        </p:nvSpPr>
        <p:spPr>
          <a:xfrm>
            <a:off x="7198039" y="4915401"/>
            <a:ext cx="1819800" cy="338700"/>
          </a:xfrm>
          <a:prstGeom prst="rect">
            <a:avLst/>
          </a:prstGeom>
          <a:noFill/>
          <a:ln>
            <a:noFill/>
          </a:ln>
        </p:spPr>
        <p:txBody>
          <a:bodyPr spcFirstLastPara="1" wrap="square" lIns="91425" tIns="91425" rIns="91425" bIns="91425" anchor="t" anchorCtr="0">
            <a:spAutoFit/>
          </a:bodyPr>
          <a:lstStyle/>
          <a:p>
            <a:pPr algn="ctr">
              <a:buClr>
                <a:srgbClr val="000000"/>
              </a:buClr>
              <a:buSzPts val="1000"/>
              <a:buFont typeface="Arial"/>
              <a:buNone/>
            </a:pPr>
            <a:r>
              <a:rPr lang="en" sz="1000" b="1" kern="0" dirty="0">
                <a:solidFill>
                  <a:srgbClr val="000000"/>
                </a:solidFill>
                <a:ea typeface="Calibri"/>
                <a:cs typeface="Calibri"/>
                <a:sym typeface="Calibri"/>
              </a:rPr>
              <a:t>COMESA Clearing House (CCH) </a:t>
            </a:r>
            <a:endParaRPr sz="1000" b="1" kern="0" dirty="0">
              <a:solidFill>
                <a:srgbClr val="000000"/>
              </a:solidFill>
              <a:ea typeface="Calibri"/>
              <a:cs typeface="Calibri"/>
              <a:sym typeface="Calibri"/>
            </a:endParaRPr>
          </a:p>
        </p:txBody>
      </p:sp>
      <p:pic>
        <p:nvPicPr>
          <p:cNvPr id="19" name="Picture 18">
            <a:extLst>
              <a:ext uri="{FF2B5EF4-FFF2-40B4-BE49-F238E27FC236}">
                <a16:creationId xmlns:a16="http://schemas.microsoft.com/office/drawing/2014/main" id="{76DF9289-87A9-A606-2DFA-921699CAD40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22659" y="6521076"/>
            <a:ext cx="3543482" cy="374669"/>
          </a:xfrm>
          <a:prstGeom prst="rect">
            <a:avLst/>
          </a:prstGeom>
        </p:spPr>
      </p:pic>
    </p:spTree>
    <p:extLst>
      <p:ext uri="{BB962C8B-B14F-4D97-AF65-F5344CB8AC3E}">
        <p14:creationId xmlns:p14="http://schemas.microsoft.com/office/powerpoint/2010/main" val="3360920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1685B494-C65C-B64E-B875-B403F356D816}"/>
              </a:ext>
            </a:extLst>
          </p:cNvPr>
          <p:cNvPicPr>
            <a:picLocks noChangeAspect="1"/>
          </p:cNvPicPr>
          <p:nvPr/>
        </p:nvPicPr>
        <p:blipFill rotWithShape="1">
          <a:blip r:embed="rId3" cstate="screen">
            <a:alphaModFix/>
            <a:extLst>
              <a:ext uri="{28A0092B-C50C-407E-A947-70E740481C1C}">
                <a14:useLocalDpi xmlns:a14="http://schemas.microsoft.com/office/drawing/2010/main"/>
              </a:ext>
            </a:extLst>
          </a:blip>
          <a:srcRect/>
          <a:stretch/>
        </p:blipFill>
        <p:spPr>
          <a:xfrm>
            <a:off x="0" y="2074956"/>
            <a:ext cx="12192000" cy="4697896"/>
          </a:xfrm>
          <a:prstGeom prst="rect">
            <a:avLst/>
          </a:prstGeom>
        </p:spPr>
      </p:pic>
      <p:sp>
        <p:nvSpPr>
          <p:cNvPr id="26" name="TextBox 25">
            <a:extLst>
              <a:ext uri="{FF2B5EF4-FFF2-40B4-BE49-F238E27FC236}">
                <a16:creationId xmlns:a16="http://schemas.microsoft.com/office/drawing/2014/main" id="{44F2E420-96B5-4600-A908-7BF4B8487815}"/>
              </a:ext>
            </a:extLst>
          </p:cNvPr>
          <p:cNvSpPr txBox="1"/>
          <p:nvPr/>
        </p:nvSpPr>
        <p:spPr>
          <a:xfrm>
            <a:off x="2008682" y="166636"/>
            <a:ext cx="9009087" cy="867930"/>
          </a:xfrm>
          <a:prstGeom prst="rect">
            <a:avLst/>
          </a:prstGeom>
          <a:noFill/>
        </p:spPr>
        <p:txBody>
          <a:bodyPr wrap="square" rtlCol="0">
            <a:spAutoFit/>
          </a:bodyPr>
          <a:lstStyle/>
          <a:p>
            <a:pPr>
              <a:lnSpc>
                <a:spcPct val="90000"/>
              </a:lnSpc>
              <a:spcBef>
                <a:spcPct val="0"/>
              </a:spcBef>
              <a:defRPr/>
            </a:pPr>
            <a:r>
              <a:rPr lang="en-US" sz="3200" b="1" dirty="0">
                <a:solidFill>
                  <a:srgbClr val="003668"/>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rPr>
              <a:t>Committed Participants in the Programme  </a:t>
            </a:r>
          </a:p>
          <a:p>
            <a:pPr>
              <a:lnSpc>
                <a:spcPct val="90000"/>
              </a:lnSpc>
              <a:spcBef>
                <a:spcPct val="0"/>
              </a:spcBef>
              <a:defRPr/>
            </a:pPr>
            <a:endParaRPr lang="en-US" sz="2400" b="1" dirty="0">
              <a:solidFill>
                <a:srgbClr val="003668"/>
              </a:solidFill>
              <a:effectLst>
                <a:outerShdw blurRad="50000" dist="30000" dir="5400000" algn="tl" rotWithShape="0">
                  <a:srgbClr val="000000">
                    <a:alpha val="30000"/>
                  </a:srgbClr>
                </a:outerShdw>
              </a:effectLst>
              <a:latin typeface="Gill Sans MT"/>
              <a:ea typeface="+mj-ea"/>
              <a:cs typeface="+mj-cs"/>
            </a:endParaRPr>
          </a:p>
        </p:txBody>
      </p:sp>
      <p:sp>
        <p:nvSpPr>
          <p:cNvPr id="30" name="TextBox 29">
            <a:extLst>
              <a:ext uri="{FF2B5EF4-FFF2-40B4-BE49-F238E27FC236}">
                <a16:creationId xmlns:a16="http://schemas.microsoft.com/office/drawing/2014/main" id="{C3FDB910-E35F-4521-9A86-7BF390E7C2DB}"/>
              </a:ext>
            </a:extLst>
          </p:cNvPr>
          <p:cNvSpPr txBox="1"/>
          <p:nvPr/>
        </p:nvSpPr>
        <p:spPr>
          <a:xfrm>
            <a:off x="3715304" y="6086682"/>
            <a:ext cx="6240765" cy="400110"/>
          </a:xfrm>
          <a:prstGeom prst="rect">
            <a:avLst/>
          </a:prstGeom>
          <a:noFill/>
        </p:spPr>
        <p:txBody>
          <a:bodyPr wrap="square" rtlCol="0">
            <a:spAutoFit/>
          </a:bodyPr>
          <a:lstStyle/>
          <a:p>
            <a:r>
              <a:rPr lang="en-GB" sz="2000" b="1" dirty="0">
                <a:solidFill>
                  <a:prstClr val="black"/>
                </a:solidFill>
                <a:latin typeface="Montserrat" pitchFamily="2" charset="77"/>
                <a:cs typeface="Arial" panose="020B0604020202020204" pitchFamily="34" charset="0"/>
              </a:rPr>
              <a:t> </a:t>
            </a:r>
          </a:p>
        </p:txBody>
      </p:sp>
      <p:pic>
        <p:nvPicPr>
          <p:cNvPr id="2" name="Google Shape;303;g25cc993c7b0_4_513">
            <a:extLst>
              <a:ext uri="{FF2B5EF4-FFF2-40B4-BE49-F238E27FC236}">
                <a16:creationId xmlns:a16="http://schemas.microsoft.com/office/drawing/2014/main" id="{9626C604-04AD-8EE8-9725-0D0CF1AB4B63}"/>
              </a:ext>
            </a:extLst>
          </p:cNvPr>
          <p:cNvPicPr preferRelativeResize="0"/>
          <p:nvPr/>
        </p:nvPicPr>
        <p:blipFill rotWithShape="1">
          <a:blip r:embed="rId4">
            <a:alphaModFix/>
          </a:blip>
          <a:srcRect/>
          <a:stretch/>
        </p:blipFill>
        <p:spPr>
          <a:xfrm>
            <a:off x="535030" y="1807129"/>
            <a:ext cx="2228438" cy="801599"/>
          </a:xfrm>
          <a:prstGeom prst="rect">
            <a:avLst/>
          </a:prstGeom>
          <a:noFill/>
          <a:ln>
            <a:noFill/>
          </a:ln>
        </p:spPr>
      </p:pic>
      <p:pic>
        <p:nvPicPr>
          <p:cNvPr id="6" name="Google Shape;304;g25cc993c7b0_4_513">
            <a:extLst>
              <a:ext uri="{FF2B5EF4-FFF2-40B4-BE49-F238E27FC236}">
                <a16:creationId xmlns:a16="http://schemas.microsoft.com/office/drawing/2014/main" id="{727B5C11-FF64-ED78-F03B-06E571B11DF7}"/>
              </a:ext>
            </a:extLst>
          </p:cNvPr>
          <p:cNvPicPr preferRelativeResize="0"/>
          <p:nvPr/>
        </p:nvPicPr>
        <p:blipFill rotWithShape="1">
          <a:blip r:embed="rId5">
            <a:alphaModFix/>
          </a:blip>
          <a:srcRect/>
          <a:stretch/>
        </p:blipFill>
        <p:spPr>
          <a:xfrm>
            <a:off x="3124313" y="1175492"/>
            <a:ext cx="1063125" cy="1063125"/>
          </a:xfrm>
          <a:prstGeom prst="rect">
            <a:avLst/>
          </a:prstGeom>
          <a:noFill/>
          <a:ln>
            <a:noFill/>
          </a:ln>
        </p:spPr>
      </p:pic>
      <p:pic>
        <p:nvPicPr>
          <p:cNvPr id="7" name="Google Shape;305;g25cc993c7b0_4_513">
            <a:extLst>
              <a:ext uri="{FF2B5EF4-FFF2-40B4-BE49-F238E27FC236}">
                <a16:creationId xmlns:a16="http://schemas.microsoft.com/office/drawing/2014/main" id="{57BD9EDE-6E59-DDEC-BDCA-C34F2B69CABC}"/>
              </a:ext>
            </a:extLst>
          </p:cNvPr>
          <p:cNvPicPr preferRelativeResize="0"/>
          <p:nvPr/>
        </p:nvPicPr>
        <p:blipFill rotWithShape="1">
          <a:blip r:embed="rId6">
            <a:alphaModFix/>
          </a:blip>
          <a:srcRect/>
          <a:stretch/>
        </p:blipFill>
        <p:spPr>
          <a:xfrm>
            <a:off x="1439010" y="3455198"/>
            <a:ext cx="1139343" cy="1080463"/>
          </a:xfrm>
          <a:prstGeom prst="rect">
            <a:avLst/>
          </a:prstGeom>
          <a:noFill/>
          <a:ln>
            <a:noFill/>
          </a:ln>
        </p:spPr>
      </p:pic>
      <p:pic>
        <p:nvPicPr>
          <p:cNvPr id="8" name="Google Shape;306;g25cc993c7b0_4_513">
            <a:extLst>
              <a:ext uri="{FF2B5EF4-FFF2-40B4-BE49-F238E27FC236}">
                <a16:creationId xmlns:a16="http://schemas.microsoft.com/office/drawing/2014/main" id="{154B80BC-D717-BB5A-6F5E-FA4827D07661}"/>
              </a:ext>
            </a:extLst>
          </p:cNvPr>
          <p:cNvPicPr preferRelativeResize="0"/>
          <p:nvPr/>
        </p:nvPicPr>
        <p:blipFill rotWithShape="1">
          <a:blip r:embed="rId7">
            <a:alphaModFix/>
          </a:blip>
          <a:srcRect/>
          <a:stretch/>
        </p:blipFill>
        <p:spPr>
          <a:xfrm>
            <a:off x="5217568" y="3493162"/>
            <a:ext cx="1816591" cy="542553"/>
          </a:xfrm>
          <a:prstGeom prst="rect">
            <a:avLst/>
          </a:prstGeom>
          <a:noFill/>
          <a:ln>
            <a:noFill/>
          </a:ln>
        </p:spPr>
      </p:pic>
      <p:pic>
        <p:nvPicPr>
          <p:cNvPr id="9" name="Google Shape;307;g25cc993c7b0_4_513">
            <a:extLst>
              <a:ext uri="{FF2B5EF4-FFF2-40B4-BE49-F238E27FC236}">
                <a16:creationId xmlns:a16="http://schemas.microsoft.com/office/drawing/2014/main" id="{8A6AE47E-B7E6-A9D2-DB3B-9BAFC13AEBB5}"/>
              </a:ext>
            </a:extLst>
          </p:cNvPr>
          <p:cNvPicPr preferRelativeResize="0"/>
          <p:nvPr/>
        </p:nvPicPr>
        <p:blipFill rotWithShape="1">
          <a:blip r:embed="rId8">
            <a:alphaModFix/>
          </a:blip>
          <a:srcRect l="54233" t="11368" b="12126"/>
          <a:stretch/>
        </p:blipFill>
        <p:spPr>
          <a:xfrm>
            <a:off x="8883116" y="3057058"/>
            <a:ext cx="1623576" cy="796281"/>
          </a:xfrm>
          <a:prstGeom prst="rect">
            <a:avLst/>
          </a:prstGeom>
          <a:noFill/>
          <a:ln>
            <a:noFill/>
          </a:ln>
        </p:spPr>
      </p:pic>
      <p:pic>
        <p:nvPicPr>
          <p:cNvPr id="10" name="Google Shape;308;g25cc993c7b0_4_513">
            <a:extLst>
              <a:ext uri="{FF2B5EF4-FFF2-40B4-BE49-F238E27FC236}">
                <a16:creationId xmlns:a16="http://schemas.microsoft.com/office/drawing/2014/main" id="{BC0F8C5F-BE8E-6466-B73C-F2283A291978}"/>
              </a:ext>
            </a:extLst>
          </p:cNvPr>
          <p:cNvPicPr preferRelativeResize="0"/>
          <p:nvPr/>
        </p:nvPicPr>
        <p:blipFill rotWithShape="1">
          <a:blip r:embed="rId9">
            <a:alphaModFix/>
          </a:blip>
          <a:srcRect t="8166" b="8583"/>
          <a:stretch/>
        </p:blipFill>
        <p:spPr>
          <a:xfrm>
            <a:off x="2917170" y="4410116"/>
            <a:ext cx="1680975" cy="796275"/>
          </a:xfrm>
          <a:prstGeom prst="rect">
            <a:avLst/>
          </a:prstGeom>
          <a:noFill/>
          <a:ln>
            <a:noFill/>
          </a:ln>
        </p:spPr>
      </p:pic>
      <p:pic>
        <p:nvPicPr>
          <p:cNvPr id="11" name="Google Shape;309;g25cc993c7b0_4_513">
            <a:extLst>
              <a:ext uri="{FF2B5EF4-FFF2-40B4-BE49-F238E27FC236}">
                <a16:creationId xmlns:a16="http://schemas.microsoft.com/office/drawing/2014/main" id="{598D41CA-C590-9E3C-C8A7-DB9EA9FED011}"/>
              </a:ext>
            </a:extLst>
          </p:cNvPr>
          <p:cNvPicPr preferRelativeResize="0"/>
          <p:nvPr/>
        </p:nvPicPr>
        <p:blipFill rotWithShape="1">
          <a:blip r:embed="rId10">
            <a:alphaModFix/>
          </a:blip>
          <a:srcRect/>
          <a:stretch/>
        </p:blipFill>
        <p:spPr>
          <a:xfrm>
            <a:off x="5377567" y="4516961"/>
            <a:ext cx="982533" cy="907234"/>
          </a:xfrm>
          <a:prstGeom prst="rect">
            <a:avLst/>
          </a:prstGeom>
          <a:noFill/>
          <a:ln>
            <a:noFill/>
          </a:ln>
        </p:spPr>
      </p:pic>
      <p:pic>
        <p:nvPicPr>
          <p:cNvPr id="12" name="Google Shape;310;g25cc993c7b0_4_513">
            <a:extLst>
              <a:ext uri="{FF2B5EF4-FFF2-40B4-BE49-F238E27FC236}">
                <a16:creationId xmlns:a16="http://schemas.microsoft.com/office/drawing/2014/main" id="{5DEAED4E-277F-28F9-B5C4-EE0941A8B3A2}"/>
              </a:ext>
            </a:extLst>
          </p:cNvPr>
          <p:cNvPicPr preferRelativeResize="0"/>
          <p:nvPr/>
        </p:nvPicPr>
        <p:blipFill rotWithShape="1">
          <a:blip r:embed="rId11">
            <a:alphaModFix/>
          </a:blip>
          <a:srcRect/>
          <a:stretch/>
        </p:blipFill>
        <p:spPr>
          <a:xfrm>
            <a:off x="3124313" y="2977526"/>
            <a:ext cx="1547295" cy="653755"/>
          </a:xfrm>
          <a:prstGeom prst="rect">
            <a:avLst/>
          </a:prstGeom>
          <a:noFill/>
          <a:ln>
            <a:noFill/>
          </a:ln>
        </p:spPr>
      </p:pic>
      <p:pic>
        <p:nvPicPr>
          <p:cNvPr id="14" name="Google Shape;311;g25cc993c7b0_4_513">
            <a:extLst>
              <a:ext uri="{FF2B5EF4-FFF2-40B4-BE49-F238E27FC236}">
                <a16:creationId xmlns:a16="http://schemas.microsoft.com/office/drawing/2014/main" id="{1DA06F0F-2620-DB5F-28A8-50C4F0A6A352}"/>
              </a:ext>
            </a:extLst>
          </p:cNvPr>
          <p:cNvPicPr preferRelativeResize="0"/>
          <p:nvPr/>
        </p:nvPicPr>
        <p:blipFill rotWithShape="1">
          <a:blip r:embed="rId12">
            <a:alphaModFix/>
          </a:blip>
          <a:srcRect t="29700" b="31817"/>
          <a:stretch/>
        </p:blipFill>
        <p:spPr>
          <a:xfrm>
            <a:off x="7139523" y="4366959"/>
            <a:ext cx="1816574" cy="653750"/>
          </a:xfrm>
          <a:prstGeom prst="rect">
            <a:avLst/>
          </a:prstGeom>
          <a:noFill/>
          <a:ln>
            <a:noFill/>
          </a:ln>
        </p:spPr>
      </p:pic>
      <p:pic>
        <p:nvPicPr>
          <p:cNvPr id="15" name="Google Shape;312;g25cc993c7b0_4_513">
            <a:extLst>
              <a:ext uri="{FF2B5EF4-FFF2-40B4-BE49-F238E27FC236}">
                <a16:creationId xmlns:a16="http://schemas.microsoft.com/office/drawing/2014/main" id="{E7DCEBEC-5009-A5D2-CFC2-7B5A303779FB}"/>
              </a:ext>
            </a:extLst>
          </p:cNvPr>
          <p:cNvPicPr preferRelativeResize="0"/>
          <p:nvPr/>
        </p:nvPicPr>
        <p:blipFill rotWithShape="1">
          <a:blip r:embed="rId13">
            <a:alphaModFix/>
          </a:blip>
          <a:srcRect/>
          <a:stretch/>
        </p:blipFill>
        <p:spPr>
          <a:xfrm>
            <a:off x="5217568" y="1175492"/>
            <a:ext cx="2228438" cy="597694"/>
          </a:xfrm>
          <a:prstGeom prst="rect">
            <a:avLst/>
          </a:prstGeom>
          <a:noFill/>
          <a:ln>
            <a:noFill/>
          </a:ln>
        </p:spPr>
      </p:pic>
      <p:pic>
        <p:nvPicPr>
          <p:cNvPr id="16" name="Google Shape;313;g25cc993c7b0_4_513">
            <a:extLst>
              <a:ext uri="{FF2B5EF4-FFF2-40B4-BE49-F238E27FC236}">
                <a16:creationId xmlns:a16="http://schemas.microsoft.com/office/drawing/2014/main" id="{B97C26C4-723D-A546-BC39-F01F9EE7F66D}"/>
              </a:ext>
            </a:extLst>
          </p:cNvPr>
          <p:cNvPicPr preferRelativeResize="0"/>
          <p:nvPr/>
        </p:nvPicPr>
        <p:blipFill rotWithShape="1">
          <a:blip r:embed="rId14">
            <a:alphaModFix/>
          </a:blip>
          <a:srcRect/>
          <a:stretch/>
        </p:blipFill>
        <p:spPr>
          <a:xfrm>
            <a:off x="8679160" y="1143171"/>
            <a:ext cx="1015744" cy="874425"/>
          </a:xfrm>
          <a:prstGeom prst="rect">
            <a:avLst/>
          </a:prstGeom>
          <a:noFill/>
          <a:ln>
            <a:noFill/>
          </a:ln>
        </p:spPr>
      </p:pic>
      <p:pic>
        <p:nvPicPr>
          <p:cNvPr id="17" name="Google Shape;314;g25cc993c7b0_4_513">
            <a:extLst>
              <a:ext uri="{FF2B5EF4-FFF2-40B4-BE49-F238E27FC236}">
                <a16:creationId xmlns:a16="http://schemas.microsoft.com/office/drawing/2014/main" id="{AE3F1E4E-90E6-1E9D-4567-691F2942B139}"/>
              </a:ext>
            </a:extLst>
          </p:cNvPr>
          <p:cNvPicPr preferRelativeResize="0"/>
          <p:nvPr/>
        </p:nvPicPr>
        <p:blipFill rotWithShape="1">
          <a:blip r:embed="rId15">
            <a:alphaModFix/>
          </a:blip>
          <a:srcRect/>
          <a:stretch/>
        </p:blipFill>
        <p:spPr>
          <a:xfrm>
            <a:off x="5690692" y="2365748"/>
            <a:ext cx="2857500" cy="607219"/>
          </a:xfrm>
          <a:prstGeom prst="rect">
            <a:avLst/>
          </a:prstGeom>
          <a:noFill/>
          <a:ln>
            <a:noFill/>
          </a:ln>
        </p:spPr>
      </p:pic>
      <p:sp>
        <p:nvSpPr>
          <p:cNvPr id="19" name="Rectangle 18">
            <a:extLst>
              <a:ext uri="{FF2B5EF4-FFF2-40B4-BE49-F238E27FC236}">
                <a16:creationId xmlns:a16="http://schemas.microsoft.com/office/drawing/2014/main" id="{9E8C3912-7C90-385F-66C6-4E5789B48900}"/>
              </a:ext>
            </a:extLst>
          </p:cNvPr>
          <p:cNvSpPr/>
          <p:nvPr/>
        </p:nvSpPr>
        <p:spPr>
          <a:xfrm>
            <a:off x="-1" y="5206391"/>
            <a:ext cx="2578354" cy="1651609"/>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pic>
        <p:nvPicPr>
          <p:cNvPr id="20" name="Google Shape;126;p1">
            <a:extLst>
              <a:ext uri="{FF2B5EF4-FFF2-40B4-BE49-F238E27FC236}">
                <a16:creationId xmlns:a16="http://schemas.microsoft.com/office/drawing/2014/main" id="{2AB2B1F0-6F2F-2941-022C-A74EA3730E08}"/>
              </a:ext>
            </a:extLst>
          </p:cNvPr>
          <p:cNvPicPr preferRelativeResize="0"/>
          <p:nvPr/>
        </p:nvPicPr>
        <p:blipFill rotWithShape="1">
          <a:blip r:embed="rId16">
            <a:alphaModFix/>
          </a:blip>
          <a:srcRect/>
          <a:stretch/>
        </p:blipFill>
        <p:spPr>
          <a:xfrm>
            <a:off x="221649" y="5799668"/>
            <a:ext cx="1082526" cy="948026"/>
          </a:xfrm>
          <a:prstGeom prst="rect">
            <a:avLst/>
          </a:prstGeom>
          <a:noFill/>
          <a:ln>
            <a:noFill/>
          </a:ln>
        </p:spPr>
      </p:pic>
      <p:sp>
        <p:nvSpPr>
          <p:cNvPr id="21" name="Rectangle 20">
            <a:extLst>
              <a:ext uri="{FF2B5EF4-FFF2-40B4-BE49-F238E27FC236}">
                <a16:creationId xmlns:a16="http://schemas.microsoft.com/office/drawing/2014/main" id="{8432C9ED-27E5-F5FA-1E1F-C2092A393473}"/>
              </a:ext>
            </a:extLst>
          </p:cNvPr>
          <p:cNvSpPr/>
          <p:nvPr/>
        </p:nvSpPr>
        <p:spPr>
          <a:xfrm>
            <a:off x="10114946" y="5723089"/>
            <a:ext cx="2077054" cy="113491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pic>
        <p:nvPicPr>
          <p:cNvPr id="22" name="Google Shape;128;p1">
            <a:extLst>
              <a:ext uri="{FF2B5EF4-FFF2-40B4-BE49-F238E27FC236}">
                <a16:creationId xmlns:a16="http://schemas.microsoft.com/office/drawing/2014/main" id="{D0A26921-CE5C-604B-5045-6CA1EF6373E0}"/>
              </a:ext>
            </a:extLst>
          </p:cNvPr>
          <p:cNvPicPr preferRelativeResize="0"/>
          <p:nvPr/>
        </p:nvPicPr>
        <p:blipFill rotWithShape="1">
          <a:blip r:embed="rId17">
            <a:alphaModFix/>
          </a:blip>
          <a:srcRect/>
          <a:stretch/>
        </p:blipFill>
        <p:spPr>
          <a:xfrm>
            <a:off x="10589955" y="6169601"/>
            <a:ext cx="1473790" cy="658764"/>
          </a:xfrm>
          <a:prstGeom prst="rect">
            <a:avLst/>
          </a:prstGeom>
          <a:noFill/>
          <a:ln>
            <a:noFill/>
          </a:ln>
        </p:spPr>
      </p:pic>
      <p:pic>
        <p:nvPicPr>
          <p:cNvPr id="23" name="Picture 22">
            <a:extLst>
              <a:ext uri="{FF2B5EF4-FFF2-40B4-BE49-F238E27FC236}">
                <a16:creationId xmlns:a16="http://schemas.microsoft.com/office/drawing/2014/main" id="{59A39CB1-6132-B2C2-A684-4296D2170B4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197259" y="6453696"/>
            <a:ext cx="3543482" cy="374669"/>
          </a:xfrm>
          <a:prstGeom prst="rect">
            <a:avLst/>
          </a:prstGeom>
        </p:spPr>
      </p:pic>
    </p:spTree>
    <p:extLst>
      <p:ext uri="{BB962C8B-B14F-4D97-AF65-F5344CB8AC3E}">
        <p14:creationId xmlns:p14="http://schemas.microsoft.com/office/powerpoint/2010/main" val="2151599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g293c9c2109e_0_20"/>
          <p:cNvSpPr txBox="1"/>
          <p:nvPr/>
        </p:nvSpPr>
        <p:spPr>
          <a:xfrm>
            <a:off x="11542544" y="6151871"/>
            <a:ext cx="333200" cy="365200"/>
          </a:xfrm>
          <a:prstGeom prst="rect">
            <a:avLst/>
          </a:prstGeom>
          <a:noFill/>
          <a:ln>
            <a:noFill/>
          </a:ln>
        </p:spPr>
        <p:txBody>
          <a:bodyPr spcFirstLastPara="1" wrap="square" lIns="91433" tIns="45700" rIns="91433" bIns="45700" anchor="ctr" anchorCtr="0">
            <a:noAutofit/>
          </a:bodyPr>
          <a:lstStyle/>
          <a:p>
            <a:pPr algn="r">
              <a:buClr>
                <a:srgbClr val="000000"/>
              </a:buClr>
              <a:buSzPts val="1200"/>
            </a:pPr>
            <a:fld id="{00000000-1234-1234-1234-123412341234}" type="slidenum">
              <a:rPr lang="en" sz="1600">
                <a:solidFill>
                  <a:schemeClr val="lt1"/>
                </a:solidFill>
                <a:latin typeface="Calibri"/>
                <a:ea typeface="Calibri"/>
                <a:cs typeface="Calibri"/>
                <a:sym typeface="Calibri"/>
              </a:rPr>
              <a:pPr algn="r">
                <a:buClr>
                  <a:srgbClr val="000000"/>
                </a:buClr>
                <a:buSzPts val="1200"/>
              </a:pPr>
              <a:t>5</a:t>
            </a:fld>
            <a:endParaRPr sz="1600">
              <a:solidFill>
                <a:schemeClr val="lt1"/>
              </a:solidFill>
              <a:latin typeface="Calibri"/>
              <a:ea typeface="Calibri"/>
              <a:cs typeface="Calibri"/>
              <a:sym typeface="Calibri"/>
            </a:endParaRPr>
          </a:p>
        </p:txBody>
      </p:sp>
      <p:sp>
        <p:nvSpPr>
          <p:cNvPr id="146" name="Google Shape;146;g293c9c2109e_0_20"/>
          <p:cNvSpPr txBox="1"/>
          <p:nvPr/>
        </p:nvSpPr>
        <p:spPr>
          <a:xfrm>
            <a:off x="1621700" y="121468"/>
            <a:ext cx="11096800" cy="816800"/>
          </a:xfrm>
          <a:prstGeom prst="rect">
            <a:avLst/>
          </a:prstGeom>
          <a:noFill/>
          <a:ln>
            <a:noFill/>
          </a:ln>
        </p:spPr>
        <p:txBody>
          <a:bodyPr spcFirstLastPara="1" wrap="square" lIns="91433" tIns="45700" rIns="91433" bIns="45700" anchor="t" anchorCtr="0">
            <a:noAutofit/>
          </a:bodyPr>
          <a:lstStyle/>
          <a:p>
            <a:pPr>
              <a:lnSpc>
                <a:spcPct val="90000"/>
              </a:lnSpc>
              <a:buClr>
                <a:srgbClr val="250D62"/>
              </a:buClr>
              <a:buSzPts val="2700"/>
            </a:pPr>
            <a:r>
              <a:rPr lang="en" sz="2933" b="1" dirty="0">
                <a:solidFill>
                  <a:srgbClr val="250D62"/>
                </a:solidFill>
                <a:latin typeface="Calibri"/>
                <a:ea typeface="Calibri"/>
                <a:cs typeface="Calibri"/>
                <a:sym typeface="Calibri"/>
              </a:rPr>
              <a:t>Digital Financial Inclusion for MSMEs in COMESA Region </a:t>
            </a:r>
            <a:endParaRPr sz="2933" b="1" dirty="0">
              <a:solidFill>
                <a:srgbClr val="250D62"/>
              </a:solidFill>
              <a:latin typeface="Calibri"/>
              <a:ea typeface="Calibri"/>
              <a:cs typeface="Calibri"/>
              <a:sym typeface="Calibri"/>
            </a:endParaRPr>
          </a:p>
        </p:txBody>
      </p:sp>
      <p:sp>
        <p:nvSpPr>
          <p:cNvPr id="147" name="Google Shape;147;g293c9c2109e_0_20"/>
          <p:cNvSpPr txBox="1"/>
          <p:nvPr/>
        </p:nvSpPr>
        <p:spPr>
          <a:xfrm>
            <a:off x="617467" y="1518901"/>
            <a:ext cx="6983600" cy="3078110"/>
          </a:xfrm>
          <a:prstGeom prst="rect">
            <a:avLst/>
          </a:prstGeom>
          <a:noFill/>
          <a:ln>
            <a:noFill/>
          </a:ln>
        </p:spPr>
        <p:txBody>
          <a:bodyPr spcFirstLastPara="1" wrap="square" lIns="121900" tIns="121900" rIns="121900" bIns="121900" anchor="t" anchorCtr="0">
            <a:spAutoFit/>
          </a:bodyPr>
          <a:lstStyle/>
          <a:p>
            <a:pPr>
              <a:lnSpc>
                <a:spcPct val="115000"/>
              </a:lnSpc>
            </a:pPr>
            <a:r>
              <a:rPr lang="en" sz="2667" i="1">
                <a:solidFill>
                  <a:srgbClr val="2A3A99"/>
                </a:solidFill>
                <a:latin typeface="Calibri"/>
                <a:ea typeface="Calibri"/>
                <a:cs typeface="Calibri"/>
                <a:sym typeface="Calibri"/>
              </a:rPr>
              <a:t>Pilot program in 8 of the 21 COMESA</a:t>
            </a:r>
            <a:endParaRPr sz="2667" i="1">
              <a:solidFill>
                <a:srgbClr val="2A3A99"/>
              </a:solidFill>
              <a:latin typeface="Calibri"/>
              <a:ea typeface="Calibri"/>
              <a:cs typeface="Calibri"/>
              <a:sym typeface="Calibri"/>
            </a:endParaRPr>
          </a:p>
          <a:p>
            <a:pPr>
              <a:lnSpc>
                <a:spcPct val="115000"/>
              </a:lnSpc>
            </a:pPr>
            <a:r>
              <a:rPr lang="en" sz="2667" i="1">
                <a:solidFill>
                  <a:srgbClr val="2A3A99"/>
                </a:solidFill>
                <a:latin typeface="Calibri"/>
                <a:ea typeface="Calibri"/>
                <a:cs typeface="Calibri"/>
                <a:sym typeface="Calibri"/>
              </a:rPr>
              <a:t>Member States</a:t>
            </a:r>
            <a:endParaRPr sz="2667" i="1">
              <a:solidFill>
                <a:srgbClr val="2A3A99"/>
              </a:solidFill>
              <a:latin typeface="Calibri"/>
              <a:ea typeface="Calibri"/>
              <a:cs typeface="Calibri"/>
              <a:sym typeface="Calibri"/>
            </a:endParaRPr>
          </a:p>
          <a:p>
            <a:pPr>
              <a:lnSpc>
                <a:spcPct val="115000"/>
              </a:lnSpc>
            </a:pPr>
            <a:endParaRPr sz="2667" i="1">
              <a:solidFill>
                <a:srgbClr val="2A3A99"/>
              </a:solidFill>
              <a:latin typeface="Calibri"/>
              <a:ea typeface="Calibri"/>
              <a:cs typeface="Calibri"/>
              <a:sym typeface="Calibri"/>
            </a:endParaRPr>
          </a:p>
          <a:p>
            <a:pPr>
              <a:lnSpc>
                <a:spcPct val="115000"/>
              </a:lnSpc>
            </a:pPr>
            <a:r>
              <a:rPr lang="en" sz="2667" b="1">
                <a:solidFill>
                  <a:srgbClr val="2A3A99"/>
                </a:solidFill>
                <a:latin typeface="Calibri"/>
                <a:ea typeface="Calibri"/>
                <a:cs typeface="Calibri"/>
                <a:sym typeface="Calibri"/>
              </a:rPr>
              <a:t>Zambia, Malawi, Uganda, Kenya, </a:t>
            </a:r>
            <a:endParaRPr sz="2667" b="1">
              <a:solidFill>
                <a:srgbClr val="2A3A99"/>
              </a:solidFill>
              <a:latin typeface="Calibri"/>
              <a:ea typeface="Calibri"/>
              <a:cs typeface="Calibri"/>
              <a:sym typeface="Calibri"/>
            </a:endParaRPr>
          </a:p>
          <a:p>
            <a:pPr>
              <a:lnSpc>
                <a:spcPct val="115000"/>
              </a:lnSpc>
            </a:pPr>
            <a:r>
              <a:rPr lang="en" sz="2667" b="1">
                <a:solidFill>
                  <a:srgbClr val="2A3A99"/>
                </a:solidFill>
                <a:latin typeface="Calibri"/>
                <a:ea typeface="Calibri"/>
                <a:cs typeface="Calibri"/>
                <a:sym typeface="Calibri"/>
              </a:rPr>
              <a:t>Ethiopia, Mauritius, Egypt, Rwanda.</a:t>
            </a:r>
            <a:endParaRPr sz="2667" b="1">
              <a:solidFill>
                <a:srgbClr val="2A3A99"/>
              </a:solidFill>
              <a:latin typeface="Calibri"/>
              <a:ea typeface="Calibri"/>
              <a:cs typeface="Calibri"/>
              <a:sym typeface="Calibri"/>
            </a:endParaRPr>
          </a:p>
          <a:p>
            <a:pPr>
              <a:lnSpc>
                <a:spcPct val="115000"/>
              </a:lnSpc>
            </a:pPr>
            <a:endParaRPr sz="2667" i="1">
              <a:solidFill>
                <a:srgbClr val="2A3A99"/>
              </a:solidFill>
              <a:latin typeface="Calibri"/>
              <a:ea typeface="Calibri"/>
              <a:cs typeface="Calibri"/>
              <a:sym typeface="Calibri"/>
            </a:endParaRPr>
          </a:p>
        </p:txBody>
      </p:sp>
      <p:pic>
        <p:nvPicPr>
          <p:cNvPr id="148" name="Google Shape;148;g293c9c2109e_0_20"/>
          <p:cNvPicPr preferRelativeResize="0"/>
          <p:nvPr/>
        </p:nvPicPr>
        <p:blipFill>
          <a:blip r:embed="rId3">
            <a:alphaModFix/>
          </a:blip>
          <a:stretch>
            <a:fillRect/>
          </a:stretch>
        </p:blipFill>
        <p:spPr>
          <a:xfrm>
            <a:off x="550567" y="4036834"/>
            <a:ext cx="6478901" cy="1334167"/>
          </a:xfrm>
          <a:prstGeom prst="rect">
            <a:avLst/>
          </a:prstGeom>
          <a:noFill/>
          <a:ln>
            <a:noFill/>
          </a:ln>
        </p:spPr>
      </p:pic>
      <p:pic>
        <p:nvPicPr>
          <p:cNvPr id="149" name="Google Shape;149;g293c9c2109e_0_20"/>
          <p:cNvPicPr preferRelativeResize="0"/>
          <p:nvPr/>
        </p:nvPicPr>
        <p:blipFill>
          <a:blip r:embed="rId4">
            <a:alphaModFix/>
          </a:blip>
          <a:stretch>
            <a:fillRect/>
          </a:stretch>
        </p:blipFill>
        <p:spPr>
          <a:xfrm>
            <a:off x="7170100" y="938268"/>
            <a:ext cx="4372432" cy="499976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C4CFD6FD-42B5-729F-121C-5DDC87DAB207}"/>
              </a:ext>
            </a:extLst>
          </p:cNvPr>
          <p:cNvSpPr/>
          <p:nvPr/>
        </p:nvSpPr>
        <p:spPr>
          <a:xfrm>
            <a:off x="-1" y="5240867"/>
            <a:ext cx="2396067" cy="1617133"/>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pic>
        <p:nvPicPr>
          <p:cNvPr id="29" name="Picture 28">
            <a:extLst>
              <a:ext uri="{FF2B5EF4-FFF2-40B4-BE49-F238E27FC236}">
                <a16:creationId xmlns:a16="http://schemas.microsoft.com/office/drawing/2014/main" id="{1685B494-C65C-B64E-B875-B403F356D816}"/>
              </a:ext>
            </a:extLst>
          </p:cNvPr>
          <p:cNvPicPr>
            <a:picLocks noChangeAspect="1"/>
          </p:cNvPicPr>
          <p:nvPr/>
        </p:nvPicPr>
        <p:blipFill rotWithShape="1">
          <a:blip r:embed="rId3" cstate="screen">
            <a:alphaModFix/>
            <a:extLst>
              <a:ext uri="{28A0092B-C50C-407E-A947-70E740481C1C}">
                <a14:useLocalDpi xmlns:a14="http://schemas.microsoft.com/office/drawing/2010/main"/>
              </a:ext>
            </a:extLst>
          </a:blip>
          <a:srcRect/>
          <a:stretch/>
        </p:blipFill>
        <p:spPr>
          <a:xfrm>
            <a:off x="0" y="2130469"/>
            <a:ext cx="12192000" cy="4697896"/>
          </a:xfrm>
          <a:prstGeom prst="rect">
            <a:avLst/>
          </a:prstGeom>
        </p:spPr>
      </p:pic>
      <p:sp>
        <p:nvSpPr>
          <p:cNvPr id="26" name="TextBox 25">
            <a:extLst>
              <a:ext uri="{FF2B5EF4-FFF2-40B4-BE49-F238E27FC236}">
                <a16:creationId xmlns:a16="http://schemas.microsoft.com/office/drawing/2014/main" id="{44F2E420-96B5-4600-A908-7BF4B8487815}"/>
              </a:ext>
            </a:extLst>
          </p:cNvPr>
          <p:cNvSpPr txBox="1"/>
          <p:nvPr/>
        </p:nvSpPr>
        <p:spPr>
          <a:xfrm>
            <a:off x="2110282" y="437216"/>
            <a:ext cx="9009087" cy="424732"/>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
                <a:srgbClr val="250D62"/>
              </a:buClr>
              <a:buSzPts val="2700"/>
              <a:buFont typeface="Calibri"/>
              <a:buNone/>
              <a:tabLst/>
              <a:defRPr/>
            </a:pPr>
            <a:r>
              <a:rPr lang="en-US" sz="2400" b="1" dirty="0">
                <a:solidFill>
                  <a:srgbClr val="003668"/>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sym typeface="Calibri"/>
              </a:rPr>
              <a:t>Digital Financial Inclusion for MSMEs in COMESA Region </a:t>
            </a:r>
            <a:endParaRPr lang="en-US" sz="3600" b="1" dirty="0">
              <a:solidFill>
                <a:srgbClr val="003668"/>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sym typeface="Calibri"/>
            </a:endParaRPr>
          </a:p>
        </p:txBody>
      </p:sp>
      <p:sp>
        <p:nvSpPr>
          <p:cNvPr id="30" name="TextBox 29">
            <a:extLst>
              <a:ext uri="{FF2B5EF4-FFF2-40B4-BE49-F238E27FC236}">
                <a16:creationId xmlns:a16="http://schemas.microsoft.com/office/drawing/2014/main" id="{C3FDB910-E35F-4521-9A86-7BF390E7C2DB}"/>
              </a:ext>
            </a:extLst>
          </p:cNvPr>
          <p:cNvSpPr txBox="1"/>
          <p:nvPr/>
        </p:nvSpPr>
        <p:spPr>
          <a:xfrm>
            <a:off x="3715304" y="6086682"/>
            <a:ext cx="6240765" cy="400110"/>
          </a:xfrm>
          <a:prstGeom prst="rect">
            <a:avLst/>
          </a:prstGeom>
          <a:noFill/>
        </p:spPr>
        <p:txBody>
          <a:bodyPr wrap="square" rtlCol="0">
            <a:spAutoFit/>
          </a:bodyPr>
          <a:lstStyle/>
          <a:p>
            <a:r>
              <a:rPr lang="en-GB" sz="2000" b="1" dirty="0">
                <a:solidFill>
                  <a:prstClr val="black"/>
                </a:solidFill>
                <a:latin typeface="Montserrat" pitchFamily="2" charset="77"/>
                <a:cs typeface="Arial" panose="020B0604020202020204" pitchFamily="34" charset="0"/>
              </a:rPr>
              <a:t> </a:t>
            </a:r>
          </a:p>
        </p:txBody>
      </p:sp>
      <p:sp>
        <p:nvSpPr>
          <p:cNvPr id="18" name="Google Shape;156;g28e14602595_17_35">
            <a:extLst>
              <a:ext uri="{FF2B5EF4-FFF2-40B4-BE49-F238E27FC236}">
                <a16:creationId xmlns:a16="http://schemas.microsoft.com/office/drawing/2014/main" id="{505C6EBE-F8B3-B5CC-B1EC-4A4E12F0A370}"/>
              </a:ext>
            </a:extLst>
          </p:cNvPr>
          <p:cNvSpPr txBox="1"/>
          <p:nvPr/>
        </p:nvSpPr>
        <p:spPr>
          <a:xfrm>
            <a:off x="642272" y="1516020"/>
            <a:ext cx="4137059" cy="3693288"/>
          </a:xfrm>
          <a:prstGeom prst="rect">
            <a:avLst/>
          </a:prstGeom>
          <a:noFill/>
          <a:ln>
            <a:noFill/>
          </a:ln>
        </p:spPr>
        <p:txBody>
          <a:bodyPr spcFirstLastPara="1" wrap="square" lIns="91425" tIns="91425" rIns="91425" bIns="91425" anchor="t" anchorCtr="0">
            <a:spAutoFit/>
          </a:bodyPr>
          <a:lstStyle/>
          <a:p>
            <a:pPr>
              <a:buClr>
                <a:srgbClr val="000000"/>
              </a:buClr>
              <a:buSzPts val="1200"/>
              <a:buFont typeface="Arial"/>
              <a:buNone/>
            </a:pPr>
            <a:r>
              <a:rPr lang="en" sz="1600" b="1" u="sng" kern="0" dirty="0">
                <a:solidFill>
                  <a:srgbClr val="2A3A99"/>
                </a:solidFill>
                <a:ea typeface="Calibri"/>
                <a:cs typeface="Calibri"/>
                <a:sym typeface="Calibri"/>
              </a:rPr>
              <a:t>Project Background </a:t>
            </a:r>
            <a:br>
              <a:rPr lang="en" sz="1600" kern="0" dirty="0">
                <a:solidFill>
                  <a:srgbClr val="000000"/>
                </a:solidFill>
                <a:ea typeface="Calibri"/>
                <a:cs typeface="Calibri"/>
                <a:sym typeface="Calibri"/>
              </a:rPr>
            </a:br>
            <a:br>
              <a:rPr lang="en" sz="1400" kern="0" dirty="0">
                <a:solidFill>
                  <a:srgbClr val="000000"/>
                </a:solidFill>
                <a:ea typeface="Calibri"/>
                <a:cs typeface="Calibri"/>
                <a:sym typeface="Calibri"/>
              </a:rPr>
            </a:br>
            <a:r>
              <a:rPr lang="en" sz="1400" kern="0" dirty="0">
                <a:solidFill>
                  <a:srgbClr val="000000"/>
                </a:solidFill>
                <a:ea typeface="Calibri"/>
                <a:cs typeface="Calibri"/>
                <a:sym typeface="Calibri"/>
              </a:rPr>
              <a:t>The MSME Digital Financial Inclusion Project’s overall goal is to support the development of a Regional Digital Retail Instant Payments Platform that serves Micro Small and Medium Enterprises (MSMEs) in COMESA Region thereby improving cross border trade.</a:t>
            </a:r>
            <a:endParaRPr sz="1400" kern="0" dirty="0">
              <a:solidFill>
                <a:srgbClr val="000000"/>
              </a:solidFill>
              <a:ea typeface="Calibri"/>
              <a:cs typeface="Calibri"/>
              <a:sym typeface="Calibri"/>
            </a:endParaRPr>
          </a:p>
          <a:p>
            <a:pPr>
              <a:buClr>
                <a:srgbClr val="000000"/>
              </a:buClr>
              <a:buSzPts val="1200"/>
              <a:buFont typeface="Arial"/>
              <a:buNone/>
            </a:pPr>
            <a:endParaRPr sz="1400" kern="0" dirty="0">
              <a:solidFill>
                <a:srgbClr val="000000"/>
              </a:solidFill>
              <a:ea typeface="Calibri"/>
              <a:cs typeface="Calibri"/>
              <a:sym typeface="Calibri"/>
            </a:endParaRPr>
          </a:p>
          <a:p>
            <a:pPr>
              <a:buClr>
                <a:srgbClr val="000000"/>
              </a:buClr>
              <a:buSzPts val="1200"/>
              <a:buFont typeface="Arial"/>
              <a:buNone/>
            </a:pPr>
            <a:r>
              <a:rPr lang="en" sz="1400" b="1" kern="0" dirty="0">
                <a:solidFill>
                  <a:srgbClr val="005DA2"/>
                </a:solidFill>
                <a:ea typeface="Calibri"/>
                <a:cs typeface="Calibri"/>
                <a:sym typeface="Calibri"/>
              </a:rPr>
              <a:t>Key features </a:t>
            </a:r>
          </a:p>
          <a:p>
            <a:pPr>
              <a:buClr>
                <a:srgbClr val="000000"/>
              </a:buClr>
              <a:buSzPts val="1200"/>
              <a:buFont typeface="Arial"/>
              <a:buNone/>
            </a:pPr>
            <a:endParaRPr sz="1400" b="1" kern="0" dirty="0">
              <a:solidFill>
                <a:srgbClr val="005DA2"/>
              </a:solidFill>
              <a:ea typeface="Calibri"/>
              <a:cs typeface="Calibri"/>
              <a:sym typeface="Calibri"/>
            </a:endParaRPr>
          </a:p>
          <a:p>
            <a:pPr marL="457200" indent="-304800">
              <a:buClr>
                <a:srgbClr val="000000"/>
              </a:buClr>
              <a:buSzPts val="1200"/>
              <a:buFont typeface="Calibri"/>
              <a:buChar char="-"/>
            </a:pPr>
            <a:r>
              <a:rPr lang="en" sz="1400" kern="0" dirty="0">
                <a:solidFill>
                  <a:srgbClr val="000000"/>
                </a:solidFill>
                <a:ea typeface="Calibri"/>
                <a:cs typeface="Calibri"/>
                <a:sym typeface="Calibri"/>
              </a:rPr>
              <a:t>Low-cost (affordable) </a:t>
            </a:r>
            <a:endParaRPr sz="1400" kern="0" dirty="0">
              <a:solidFill>
                <a:srgbClr val="000000"/>
              </a:solidFill>
              <a:ea typeface="Calibri"/>
              <a:cs typeface="Calibri"/>
              <a:sym typeface="Calibri"/>
            </a:endParaRPr>
          </a:p>
          <a:p>
            <a:pPr marL="457200" indent="-304800">
              <a:buClr>
                <a:srgbClr val="000000"/>
              </a:buClr>
              <a:buSzPts val="1200"/>
              <a:buFont typeface="Calibri"/>
              <a:buChar char="-"/>
            </a:pPr>
            <a:r>
              <a:rPr lang="en" sz="1400" kern="0" dirty="0">
                <a:solidFill>
                  <a:srgbClr val="000000"/>
                </a:solidFill>
                <a:ea typeface="Calibri"/>
                <a:cs typeface="Calibri"/>
                <a:sym typeface="Calibri"/>
              </a:rPr>
              <a:t>Int</a:t>
            </a:r>
            <a:r>
              <a:rPr lang="en" sz="1600" kern="0" dirty="0">
                <a:solidFill>
                  <a:srgbClr val="000000"/>
                </a:solidFill>
                <a:ea typeface="Calibri"/>
                <a:cs typeface="Calibri"/>
                <a:sym typeface="Calibri"/>
              </a:rPr>
              <a:t>e</a:t>
            </a:r>
            <a:r>
              <a:rPr lang="en" sz="1400" kern="0" dirty="0">
                <a:solidFill>
                  <a:srgbClr val="000000"/>
                </a:solidFill>
                <a:ea typeface="Calibri"/>
                <a:cs typeface="Calibri"/>
                <a:sym typeface="Calibri"/>
              </a:rPr>
              <a:t>roperable</a:t>
            </a:r>
            <a:endParaRPr sz="1400" kern="0" dirty="0">
              <a:solidFill>
                <a:srgbClr val="000000"/>
              </a:solidFill>
              <a:ea typeface="Calibri"/>
              <a:cs typeface="Calibri"/>
              <a:sym typeface="Calibri"/>
            </a:endParaRPr>
          </a:p>
          <a:p>
            <a:pPr marL="457200" indent="-304800">
              <a:buClr>
                <a:srgbClr val="000000"/>
              </a:buClr>
              <a:buSzPts val="1200"/>
              <a:buFont typeface="Calibri"/>
              <a:buChar char="-"/>
            </a:pPr>
            <a:r>
              <a:rPr lang="en" sz="1400" kern="0" dirty="0">
                <a:solidFill>
                  <a:srgbClr val="000000"/>
                </a:solidFill>
                <a:ea typeface="Calibri"/>
                <a:cs typeface="Calibri"/>
                <a:sym typeface="Calibri"/>
              </a:rPr>
              <a:t>Fraud resistant </a:t>
            </a:r>
            <a:endParaRPr sz="1400" kern="0" dirty="0">
              <a:solidFill>
                <a:srgbClr val="000000"/>
              </a:solidFill>
              <a:ea typeface="Calibri"/>
              <a:cs typeface="Calibri"/>
              <a:sym typeface="Calibri"/>
            </a:endParaRPr>
          </a:p>
          <a:p>
            <a:pPr marL="457200" indent="-304800">
              <a:buClr>
                <a:srgbClr val="000000"/>
              </a:buClr>
              <a:buSzPts val="1200"/>
              <a:buFont typeface="Calibri"/>
              <a:buChar char="-"/>
            </a:pPr>
            <a:r>
              <a:rPr lang="en" sz="1400" kern="0" dirty="0">
                <a:solidFill>
                  <a:srgbClr val="000000"/>
                </a:solidFill>
                <a:ea typeface="Calibri"/>
                <a:cs typeface="Calibri"/>
                <a:sym typeface="Calibri"/>
              </a:rPr>
              <a:t>Focus on MSMEs</a:t>
            </a:r>
            <a:endParaRPr sz="1400" kern="0" dirty="0">
              <a:solidFill>
                <a:srgbClr val="000000"/>
              </a:solidFill>
              <a:ea typeface="Calibri"/>
              <a:cs typeface="Calibri"/>
              <a:sym typeface="Calibri"/>
            </a:endParaRPr>
          </a:p>
          <a:p>
            <a:pPr marL="457200" indent="-304800">
              <a:buClr>
                <a:srgbClr val="000000"/>
              </a:buClr>
              <a:buSzPts val="1200"/>
              <a:buFont typeface="Calibri"/>
              <a:buChar char="-"/>
            </a:pPr>
            <a:r>
              <a:rPr lang="en" sz="1400" kern="0" dirty="0">
                <a:solidFill>
                  <a:srgbClr val="000000"/>
                </a:solidFill>
                <a:ea typeface="Calibri"/>
                <a:cs typeface="Calibri"/>
                <a:sym typeface="Calibri"/>
              </a:rPr>
              <a:t>Focus on women and youth </a:t>
            </a:r>
            <a:endParaRPr sz="1400" kern="0" dirty="0">
              <a:solidFill>
                <a:srgbClr val="000000"/>
              </a:solidFill>
              <a:ea typeface="Calibri"/>
              <a:cs typeface="Calibri"/>
              <a:sym typeface="Calibri"/>
            </a:endParaRPr>
          </a:p>
        </p:txBody>
      </p:sp>
      <p:pic>
        <p:nvPicPr>
          <p:cNvPr id="19" name="Google Shape;157;g28e14602595_17_35">
            <a:extLst>
              <a:ext uri="{FF2B5EF4-FFF2-40B4-BE49-F238E27FC236}">
                <a16:creationId xmlns:a16="http://schemas.microsoft.com/office/drawing/2014/main" id="{79E95C4B-86E6-8C73-51C3-BDBD4BC3C073}"/>
              </a:ext>
            </a:extLst>
          </p:cNvPr>
          <p:cNvPicPr preferRelativeResize="0"/>
          <p:nvPr/>
        </p:nvPicPr>
        <p:blipFill rotWithShape="1">
          <a:blip r:embed="rId4">
            <a:alphaModFix/>
          </a:blip>
          <a:srcRect/>
          <a:stretch/>
        </p:blipFill>
        <p:spPr>
          <a:xfrm>
            <a:off x="4870517" y="2361057"/>
            <a:ext cx="1581875" cy="1572325"/>
          </a:xfrm>
          <a:prstGeom prst="rect">
            <a:avLst/>
          </a:prstGeom>
          <a:noFill/>
          <a:ln>
            <a:noFill/>
          </a:ln>
        </p:spPr>
      </p:pic>
      <p:sp>
        <p:nvSpPr>
          <p:cNvPr id="20" name="Google Shape;158;g28e14602595_17_35">
            <a:extLst>
              <a:ext uri="{FF2B5EF4-FFF2-40B4-BE49-F238E27FC236}">
                <a16:creationId xmlns:a16="http://schemas.microsoft.com/office/drawing/2014/main" id="{3B7DC1FB-147D-A7F7-2648-6ECFB3377B2F}"/>
              </a:ext>
            </a:extLst>
          </p:cNvPr>
          <p:cNvSpPr txBox="1"/>
          <p:nvPr/>
        </p:nvSpPr>
        <p:spPr>
          <a:xfrm>
            <a:off x="7060728" y="1579899"/>
            <a:ext cx="3957041" cy="3447067"/>
          </a:xfrm>
          <a:prstGeom prst="rect">
            <a:avLst/>
          </a:prstGeom>
          <a:noFill/>
          <a:ln>
            <a:noFill/>
          </a:ln>
        </p:spPr>
        <p:txBody>
          <a:bodyPr spcFirstLastPara="1" wrap="square" lIns="91425" tIns="91425" rIns="91425" bIns="91425" anchor="t" anchorCtr="0">
            <a:spAutoFit/>
          </a:bodyPr>
          <a:lstStyle/>
          <a:p>
            <a:pPr>
              <a:buClr>
                <a:srgbClr val="000000"/>
              </a:buClr>
              <a:buSzPts val="1200"/>
              <a:buFont typeface="Arial"/>
              <a:buNone/>
            </a:pPr>
            <a:r>
              <a:rPr lang="en" sz="1600" b="1" u="sng" kern="0" dirty="0">
                <a:solidFill>
                  <a:srgbClr val="2A3A99"/>
                </a:solidFill>
                <a:ea typeface="Calibri"/>
                <a:cs typeface="Calibri"/>
                <a:sym typeface="Calibri"/>
              </a:rPr>
              <a:t>Expected Outcome </a:t>
            </a:r>
            <a:endParaRPr sz="1600" b="1" u="sng" kern="0" dirty="0">
              <a:solidFill>
                <a:srgbClr val="2A3A99"/>
              </a:solidFill>
              <a:ea typeface="Calibri"/>
              <a:cs typeface="Calibri"/>
              <a:sym typeface="Calibri"/>
            </a:endParaRPr>
          </a:p>
          <a:p>
            <a:pPr>
              <a:buClr>
                <a:srgbClr val="000000"/>
              </a:buClr>
              <a:buSzPts val="1200"/>
              <a:buFont typeface="Arial"/>
              <a:buNone/>
            </a:pPr>
            <a:endParaRPr sz="1400" b="1" u="sng" kern="0" dirty="0">
              <a:solidFill>
                <a:srgbClr val="000000"/>
              </a:solidFill>
              <a:ea typeface="Calibri"/>
              <a:cs typeface="Calibri"/>
              <a:sym typeface="Calibri"/>
            </a:endParaRPr>
          </a:p>
          <a:p>
            <a:pPr marL="457200" indent="-304800">
              <a:buClr>
                <a:srgbClr val="000000"/>
              </a:buClr>
              <a:buSzPts val="1200"/>
              <a:buFont typeface="Calibri"/>
              <a:buChar char="-"/>
            </a:pPr>
            <a:r>
              <a:rPr lang="en" sz="1400" kern="0" dirty="0">
                <a:solidFill>
                  <a:srgbClr val="000000"/>
                </a:solidFill>
                <a:ea typeface="Calibri"/>
                <a:cs typeface="Calibri"/>
                <a:sym typeface="Calibri"/>
              </a:rPr>
              <a:t>Enhanced Financial Inclusion</a:t>
            </a:r>
            <a:endParaRPr sz="1400" kern="0" dirty="0">
              <a:solidFill>
                <a:srgbClr val="000000"/>
              </a:solidFill>
              <a:ea typeface="Calibri"/>
              <a:cs typeface="Calibri"/>
              <a:sym typeface="Calibri"/>
            </a:endParaRPr>
          </a:p>
          <a:p>
            <a:pPr marL="457200">
              <a:buClr>
                <a:srgbClr val="000000"/>
              </a:buClr>
              <a:buSzPts val="1200"/>
              <a:buFont typeface="Arial"/>
              <a:buNone/>
            </a:pPr>
            <a:r>
              <a:rPr lang="en" sz="1400" kern="0" dirty="0">
                <a:solidFill>
                  <a:srgbClr val="000000"/>
                </a:solidFill>
                <a:ea typeface="Calibri"/>
                <a:cs typeface="Calibri"/>
                <a:sym typeface="Calibri"/>
              </a:rPr>
              <a:t> </a:t>
            </a:r>
            <a:endParaRPr sz="1400" kern="0" dirty="0">
              <a:solidFill>
                <a:srgbClr val="000000"/>
              </a:solidFill>
              <a:ea typeface="Calibri"/>
              <a:cs typeface="Calibri"/>
              <a:sym typeface="Calibri"/>
            </a:endParaRPr>
          </a:p>
          <a:p>
            <a:pPr marL="457200" indent="-304800">
              <a:buClr>
                <a:srgbClr val="000000"/>
              </a:buClr>
              <a:buSzPts val="1200"/>
              <a:buFont typeface="Calibri"/>
              <a:buChar char="-"/>
            </a:pPr>
            <a:r>
              <a:rPr lang="en" sz="1400" kern="0" dirty="0">
                <a:solidFill>
                  <a:srgbClr val="000000"/>
                </a:solidFill>
                <a:ea typeface="Calibri"/>
                <a:cs typeface="Calibri"/>
                <a:sym typeface="Calibri"/>
              </a:rPr>
              <a:t>Participation of MSMEs in formal regional trade </a:t>
            </a:r>
            <a:endParaRPr sz="1400" kern="0" dirty="0">
              <a:solidFill>
                <a:srgbClr val="000000"/>
              </a:solidFill>
              <a:ea typeface="Calibri"/>
              <a:cs typeface="Calibri"/>
              <a:sym typeface="Calibri"/>
            </a:endParaRPr>
          </a:p>
          <a:p>
            <a:pPr marL="457200">
              <a:buClr>
                <a:srgbClr val="000000"/>
              </a:buClr>
              <a:buSzPts val="1200"/>
              <a:buFont typeface="Arial"/>
              <a:buNone/>
            </a:pPr>
            <a:endParaRPr sz="1400" kern="0" dirty="0">
              <a:solidFill>
                <a:srgbClr val="000000"/>
              </a:solidFill>
              <a:ea typeface="Calibri"/>
              <a:cs typeface="Calibri"/>
              <a:sym typeface="Calibri"/>
            </a:endParaRPr>
          </a:p>
          <a:p>
            <a:pPr marL="457200" indent="-304800">
              <a:buClr>
                <a:srgbClr val="000000"/>
              </a:buClr>
              <a:buSzPts val="1200"/>
              <a:buFont typeface="Calibri"/>
              <a:buChar char="-"/>
            </a:pPr>
            <a:r>
              <a:rPr lang="en" sz="1400" kern="0" dirty="0">
                <a:solidFill>
                  <a:srgbClr val="000000"/>
                </a:solidFill>
                <a:ea typeface="Calibri"/>
                <a:cs typeface="Calibri"/>
                <a:sym typeface="Calibri"/>
              </a:rPr>
              <a:t>Increased volumes of cross border transactions</a:t>
            </a:r>
            <a:endParaRPr sz="1400" kern="0" dirty="0">
              <a:solidFill>
                <a:srgbClr val="000000"/>
              </a:solidFill>
              <a:ea typeface="Calibri"/>
              <a:cs typeface="Calibri"/>
              <a:sym typeface="Calibri"/>
            </a:endParaRPr>
          </a:p>
          <a:p>
            <a:pPr marL="457200">
              <a:buClr>
                <a:srgbClr val="000000"/>
              </a:buClr>
              <a:buSzPts val="1200"/>
              <a:buFont typeface="Arial"/>
              <a:buNone/>
            </a:pPr>
            <a:r>
              <a:rPr lang="en" sz="1400" kern="0" dirty="0">
                <a:solidFill>
                  <a:srgbClr val="000000"/>
                </a:solidFill>
                <a:ea typeface="Calibri"/>
                <a:cs typeface="Calibri"/>
                <a:sym typeface="Calibri"/>
              </a:rPr>
              <a:t> </a:t>
            </a:r>
            <a:endParaRPr sz="1400" kern="0" dirty="0">
              <a:solidFill>
                <a:srgbClr val="000000"/>
              </a:solidFill>
              <a:ea typeface="Calibri"/>
              <a:cs typeface="Calibri"/>
              <a:sym typeface="Calibri"/>
            </a:endParaRPr>
          </a:p>
          <a:p>
            <a:pPr marL="457200" indent="-304800">
              <a:buClr>
                <a:srgbClr val="000000"/>
              </a:buClr>
              <a:buSzPts val="1200"/>
              <a:buFont typeface="Calibri"/>
              <a:buChar char="-"/>
            </a:pPr>
            <a:r>
              <a:rPr lang="en" sz="1400" kern="0" dirty="0">
                <a:solidFill>
                  <a:srgbClr val="000000"/>
                </a:solidFill>
                <a:ea typeface="Calibri"/>
                <a:cs typeface="Calibri"/>
                <a:sym typeface="Calibri"/>
              </a:rPr>
              <a:t>Increased visibility of African products within regional markets</a:t>
            </a:r>
            <a:endParaRPr sz="1400" kern="0" dirty="0">
              <a:solidFill>
                <a:srgbClr val="000000"/>
              </a:solidFill>
              <a:ea typeface="Calibri"/>
              <a:cs typeface="Calibri"/>
              <a:sym typeface="Calibri"/>
            </a:endParaRPr>
          </a:p>
          <a:p>
            <a:pPr marL="457200">
              <a:buClr>
                <a:srgbClr val="000000"/>
              </a:buClr>
              <a:buSzPts val="1200"/>
              <a:buFont typeface="Arial"/>
              <a:buNone/>
            </a:pPr>
            <a:endParaRPr sz="1400" kern="0" dirty="0">
              <a:solidFill>
                <a:srgbClr val="000000"/>
              </a:solidFill>
              <a:ea typeface="Calibri"/>
              <a:cs typeface="Calibri"/>
              <a:sym typeface="Calibri"/>
            </a:endParaRPr>
          </a:p>
          <a:p>
            <a:pPr marL="457200" indent="-304800">
              <a:buClr>
                <a:srgbClr val="000000"/>
              </a:buClr>
              <a:buSzPts val="1200"/>
              <a:buFont typeface="Calibri"/>
              <a:buChar char="-"/>
            </a:pPr>
            <a:r>
              <a:rPr lang="en" sz="1400" kern="0" dirty="0">
                <a:solidFill>
                  <a:srgbClr val="000000"/>
                </a:solidFill>
                <a:ea typeface="Calibri"/>
                <a:cs typeface="Calibri"/>
                <a:sym typeface="Calibri"/>
              </a:rPr>
              <a:t>Directly respond to the intra-trade deficit in the region </a:t>
            </a:r>
            <a:endParaRPr sz="1400" kern="0" dirty="0">
              <a:solidFill>
                <a:srgbClr val="000000"/>
              </a:solidFill>
              <a:ea typeface="Calibri"/>
              <a:cs typeface="Calibri"/>
              <a:sym typeface="Calibri"/>
            </a:endParaRPr>
          </a:p>
        </p:txBody>
      </p:sp>
      <p:pic>
        <p:nvPicPr>
          <p:cNvPr id="27" name="Graphic 26">
            <a:extLst>
              <a:ext uri="{FF2B5EF4-FFF2-40B4-BE49-F238E27FC236}">
                <a16:creationId xmlns:a16="http://schemas.microsoft.com/office/drawing/2014/main" id="{88ED9B74-E254-2DE0-BEB3-78AC098EE076}"/>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835686" y="3056832"/>
            <a:ext cx="695463" cy="695463"/>
          </a:xfrm>
          <a:prstGeom prst="rect">
            <a:avLst/>
          </a:prstGeom>
        </p:spPr>
      </p:pic>
      <p:pic>
        <p:nvPicPr>
          <p:cNvPr id="31" name="Graphic 30">
            <a:extLst>
              <a:ext uri="{FF2B5EF4-FFF2-40B4-BE49-F238E27FC236}">
                <a16:creationId xmlns:a16="http://schemas.microsoft.com/office/drawing/2014/main" id="{EAC95A83-CEE3-46AC-9560-16A736954304}"/>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817440" y="3749168"/>
            <a:ext cx="596851" cy="596851"/>
          </a:xfrm>
          <a:prstGeom prst="rect">
            <a:avLst/>
          </a:prstGeom>
        </p:spPr>
      </p:pic>
      <p:pic>
        <p:nvPicPr>
          <p:cNvPr id="32" name="Graphic 31">
            <a:extLst>
              <a:ext uri="{FF2B5EF4-FFF2-40B4-BE49-F238E27FC236}">
                <a16:creationId xmlns:a16="http://schemas.microsoft.com/office/drawing/2014/main" id="{AB9D95CF-4442-5B52-4B9B-D0CC7571C6A9}"/>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913021" y="2598586"/>
            <a:ext cx="499650" cy="499650"/>
          </a:xfrm>
          <a:prstGeom prst="rect">
            <a:avLst/>
          </a:prstGeom>
        </p:spPr>
      </p:pic>
      <p:pic>
        <p:nvPicPr>
          <p:cNvPr id="33" name="Graphic 32">
            <a:extLst>
              <a:ext uri="{FF2B5EF4-FFF2-40B4-BE49-F238E27FC236}">
                <a16:creationId xmlns:a16="http://schemas.microsoft.com/office/drawing/2014/main" id="{13D85EC6-BCD0-7C92-5593-75BBFEA4367D}"/>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6858851" y="1974386"/>
            <a:ext cx="553820" cy="553820"/>
          </a:xfrm>
          <a:prstGeom prst="rect">
            <a:avLst/>
          </a:prstGeom>
        </p:spPr>
      </p:pic>
      <p:pic>
        <p:nvPicPr>
          <p:cNvPr id="34" name="Graphic 33">
            <a:extLst>
              <a:ext uri="{FF2B5EF4-FFF2-40B4-BE49-F238E27FC236}">
                <a16:creationId xmlns:a16="http://schemas.microsoft.com/office/drawing/2014/main" id="{72F503AC-4930-A47E-6324-C5821B3FD731}"/>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858851" y="4389357"/>
            <a:ext cx="695463" cy="695463"/>
          </a:xfrm>
          <a:prstGeom prst="rect">
            <a:avLst/>
          </a:prstGeom>
        </p:spPr>
      </p:pic>
      <p:sp>
        <p:nvSpPr>
          <p:cNvPr id="36" name="Rectangle 35">
            <a:extLst>
              <a:ext uri="{FF2B5EF4-FFF2-40B4-BE49-F238E27FC236}">
                <a16:creationId xmlns:a16="http://schemas.microsoft.com/office/drawing/2014/main" id="{CEEAB78B-B949-2C1D-F52B-5B01B12C2715}"/>
              </a:ext>
            </a:extLst>
          </p:cNvPr>
          <p:cNvSpPr/>
          <p:nvPr/>
        </p:nvSpPr>
        <p:spPr>
          <a:xfrm>
            <a:off x="-1" y="5206391"/>
            <a:ext cx="2578354" cy="1651609"/>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pic>
        <p:nvPicPr>
          <p:cNvPr id="37" name="Google Shape;126;p1">
            <a:extLst>
              <a:ext uri="{FF2B5EF4-FFF2-40B4-BE49-F238E27FC236}">
                <a16:creationId xmlns:a16="http://schemas.microsoft.com/office/drawing/2014/main" id="{458D62E3-9C53-1A98-DE8A-FC588B4C062F}"/>
              </a:ext>
            </a:extLst>
          </p:cNvPr>
          <p:cNvPicPr preferRelativeResize="0"/>
          <p:nvPr/>
        </p:nvPicPr>
        <p:blipFill rotWithShape="1">
          <a:blip r:embed="rId15">
            <a:alphaModFix/>
          </a:blip>
          <a:srcRect/>
          <a:stretch/>
        </p:blipFill>
        <p:spPr>
          <a:xfrm>
            <a:off x="221649" y="5799668"/>
            <a:ext cx="1082526" cy="948026"/>
          </a:xfrm>
          <a:prstGeom prst="rect">
            <a:avLst/>
          </a:prstGeom>
          <a:noFill/>
          <a:ln>
            <a:noFill/>
          </a:ln>
        </p:spPr>
      </p:pic>
      <p:sp>
        <p:nvSpPr>
          <p:cNvPr id="38" name="Rectangle 37">
            <a:extLst>
              <a:ext uri="{FF2B5EF4-FFF2-40B4-BE49-F238E27FC236}">
                <a16:creationId xmlns:a16="http://schemas.microsoft.com/office/drawing/2014/main" id="{CF424167-0D1E-7529-3C52-E177C599276D}"/>
              </a:ext>
            </a:extLst>
          </p:cNvPr>
          <p:cNvSpPr/>
          <p:nvPr/>
        </p:nvSpPr>
        <p:spPr>
          <a:xfrm>
            <a:off x="10114946" y="5723089"/>
            <a:ext cx="2077054" cy="113491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pic>
        <p:nvPicPr>
          <p:cNvPr id="39" name="Google Shape;128;p1">
            <a:extLst>
              <a:ext uri="{FF2B5EF4-FFF2-40B4-BE49-F238E27FC236}">
                <a16:creationId xmlns:a16="http://schemas.microsoft.com/office/drawing/2014/main" id="{09C6CD4D-E848-4F9C-E50A-84D1DA5FF028}"/>
              </a:ext>
            </a:extLst>
          </p:cNvPr>
          <p:cNvPicPr preferRelativeResize="0"/>
          <p:nvPr/>
        </p:nvPicPr>
        <p:blipFill rotWithShape="1">
          <a:blip r:embed="rId16">
            <a:alphaModFix/>
          </a:blip>
          <a:srcRect/>
          <a:stretch/>
        </p:blipFill>
        <p:spPr>
          <a:xfrm>
            <a:off x="10589955" y="6169601"/>
            <a:ext cx="1473790" cy="658764"/>
          </a:xfrm>
          <a:prstGeom prst="rect">
            <a:avLst/>
          </a:prstGeom>
          <a:noFill/>
          <a:ln>
            <a:noFill/>
          </a:ln>
        </p:spPr>
      </p:pic>
      <p:pic>
        <p:nvPicPr>
          <p:cNvPr id="40" name="Picture 39">
            <a:extLst>
              <a:ext uri="{FF2B5EF4-FFF2-40B4-BE49-F238E27FC236}">
                <a16:creationId xmlns:a16="http://schemas.microsoft.com/office/drawing/2014/main" id="{4B8C65BC-B988-5285-967E-CD531690180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197259" y="6453696"/>
            <a:ext cx="3543482" cy="374669"/>
          </a:xfrm>
          <a:prstGeom prst="rect">
            <a:avLst/>
          </a:prstGeom>
        </p:spPr>
      </p:pic>
    </p:spTree>
    <p:extLst>
      <p:ext uri="{BB962C8B-B14F-4D97-AF65-F5344CB8AC3E}">
        <p14:creationId xmlns:p14="http://schemas.microsoft.com/office/powerpoint/2010/main" val="111699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Google Shape;178;g293c9c2109e_0_47">
            <a:extLst>
              <a:ext uri="{FF2B5EF4-FFF2-40B4-BE49-F238E27FC236}">
                <a16:creationId xmlns:a16="http://schemas.microsoft.com/office/drawing/2014/main" id="{05BE0338-5FBB-2E63-836C-AB28C18657D3}"/>
              </a:ext>
            </a:extLst>
          </p:cNvPr>
          <p:cNvCxnSpPr/>
          <p:nvPr/>
        </p:nvCxnSpPr>
        <p:spPr>
          <a:xfrm rot="10800000" flipH="1">
            <a:off x="2008682" y="1834696"/>
            <a:ext cx="7425300" cy="7800"/>
          </a:xfrm>
          <a:prstGeom prst="straightConnector1">
            <a:avLst/>
          </a:prstGeom>
          <a:noFill/>
          <a:ln w="9525" cap="flat" cmpd="sng">
            <a:solidFill>
              <a:srgbClr val="44546A"/>
            </a:solidFill>
            <a:prstDash val="solid"/>
            <a:round/>
            <a:headEnd type="none" w="sm" len="sm"/>
            <a:tailEnd type="stealth" w="med" len="med"/>
          </a:ln>
        </p:spPr>
      </p:cxnSp>
      <p:pic>
        <p:nvPicPr>
          <p:cNvPr id="29" name="Picture 28">
            <a:extLst>
              <a:ext uri="{FF2B5EF4-FFF2-40B4-BE49-F238E27FC236}">
                <a16:creationId xmlns:a16="http://schemas.microsoft.com/office/drawing/2014/main" id="{1685B494-C65C-B64E-B875-B403F356D816}"/>
              </a:ext>
            </a:extLst>
          </p:cNvPr>
          <p:cNvPicPr>
            <a:picLocks noChangeAspect="1"/>
          </p:cNvPicPr>
          <p:nvPr/>
        </p:nvPicPr>
        <p:blipFill rotWithShape="1">
          <a:blip r:embed="rId3" cstate="screen">
            <a:alphaModFix/>
            <a:extLst>
              <a:ext uri="{28A0092B-C50C-407E-A947-70E740481C1C}">
                <a14:useLocalDpi xmlns:a14="http://schemas.microsoft.com/office/drawing/2010/main"/>
              </a:ext>
            </a:extLst>
          </a:blip>
          <a:srcRect/>
          <a:stretch/>
        </p:blipFill>
        <p:spPr>
          <a:xfrm>
            <a:off x="0" y="2113370"/>
            <a:ext cx="12192000" cy="4697896"/>
          </a:xfrm>
          <a:prstGeom prst="rect">
            <a:avLst/>
          </a:prstGeom>
        </p:spPr>
      </p:pic>
      <p:sp>
        <p:nvSpPr>
          <p:cNvPr id="30" name="TextBox 29">
            <a:extLst>
              <a:ext uri="{FF2B5EF4-FFF2-40B4-BE49-F238E27FC236}">
                <a16:creationId xmlns:a16="http://schemas.microsoft.com/office/drawing/2014/main" id="{C3FDB910-E35F-4521-9A86-7BF390E7C2DB}"/>
              </a:ext>
            </a:extLst>
          </p:cNvPr>
          <p:cNvSpPr txBox="1"/>
          <p:nvPr/>
        </p:nvSpPr>
        <p:spPr>
          <a:xfrm>
            <a:off x="3715304" y="6086682"/>
            <a:ext cx="6240765" cy="400110"/>
          </a:xfrm>
          <a:prstGeom prst="rect">
            <a:avLst/>
          </a:prstGeom>
          <a:noFill/>
        </p:spPr>
        <p:txBody>
          <a:bodyPr wrap="square" rtlCol="0">
            <a:spAutoFit/>
          </a:bodyPr>
          <a:lstStyle/>
          <a:p>
            <a:r>
              <a:rPr lang="en-GB" sz="2000" b="1" dirty="0">
                <a:solidFill>
                  <a:prstClr val="black"/>
                </a:solidFill>
                <a:latin typeface="Montserrat" pitchFamily="2" charset="77"/>
                <a:cs typeface="Arial" panose="020B0604020202020204" pitchFamily="34" charset="0"/>
              </a:rPr>
              <a:t> </a:t>
            </a:r>
          </a:p>
        </p:txBody>
      </p:sp>
      <p:sp>
        <p:nvSpPr>
          <p:cNvPr id="2" name="Google Shape;179;g293c9c2109e_0_47">
            <a:extLst>
              <a:ext uri="{FF2B5EF4-FFF2-40B4-BE49-F238E27FC236}">
                <a16:creationId xmlns:a16="http://schemas.microsoft.com/office/drawing/2014/main" id="{5D422981-5D06-7E89-B178-798A424729D4}"/>
              </a:ext>
            </a:extLst>
          </p:cNvPr>
          <p:cNvSpPr/>
          <p:nvPr/>
        </p:nvSpPr>
        <p:spPr>
          <a:xfrm>
            <a:off x="1758091" y="1508931"/>
            <a:ext cx="640200" cy="640200"/>
          </a:xfrm>
          <a:prstGeom prst="ellipse">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ea typeface="Calibri"/>
              <a:cs typeface="Calibri"/>
              <a:sym typeface="Calibri"/>
            </a:endParaRPr>
          </a:p>
        </p:txBody>
      </p:sp>
      <p:sp>
        <p:nvSpPr>
          <p:cNvPr id="6" name="Google Shape;180;g293c9c2109e_0_47">
            <a:extLst>
              <a:ext uri="{FF2B5EF4-FFF2-40B4-BE49-F238E27FC236}">
                <a16:creationId xmlns:a16="http://schemas.microsoft.com/office/drawing/2014/main" id="{E60F2892-8899-B58F-8A27-480134BA9B98}"/>
              </a:ext>
            </a:extLst>
          </p:cNvPr>
          <p:cNvSpPr/>
          <p:nvPr/>
        </p:nvSpPr>
        <p:spPr>
          <a:xfrm>
            <a:off x="3093891" y="1508931"/>
            <a:ext cx="640200" cy="640200"/>
          </a:xfrm>
          <a:prstGeom prst="ellipse">
            <a:avLst/>
          </a:prstGeom>
          <a:gradFill>
            <a:gsLst>
              <a:gs pos="0">
                <a:srgbClr val="F2F2F2"/>
              </a:gs>
              <a:gs pos="100000">
                <a:srgbClr val="A6A6A6"/>
              </a:gs>
            </a:gsLst>
            <a:path path="circle">
              <a:fillToRect l="50000" t="50000" r="50000" b="50000"/>
            </a:path>
            <a:tileRect/>
          </a:gra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ea typeface="Calibri"/>
              <a:cs typeface="Calibri"/>
              <a:sym typeface="Calibri"/>
            </a:endParaRPr>
          </a:p>
        </p:txBody>
      </p:sp>
      <p:sp>
        <p:nvSpPr>
          <p:cNvPr id="7" name="Google Shape;181;g293c9c2109e_0_47">
            <a:extLst>
              <a:ext uri="{FF2B5EF4-FFF2-40B4-BE49-F238E27FC236}">
                <a16:creationId xmlns:a16="http://schemas.microsoft.com/office/drawing/2014/main" id="{73E900C4-BE1B-3F79-FA57-23609FDDCA28}"/>
              </a:ext>
            </a:extLst>
          </p:cNvPr>
          <p:cNvSpPr/>
          <p:nvPr/>
        </p:nvSpPr>
        <p:spPr>
          <a:xfrm>
            <a:off x="4429691" y="1508931"/>
            <a:ext cx="640200" cy="640200"/>
          </a:xfrm>
          <a:prstGeom prst="ellipse">
            <a:avLst/>
          </a:prstGeom>
          <a:gradFill>
            <a:gsLst>
              <a:gs pos="0">
                <a:srgbClr val="D4E5F5"/>
              </a:gs>
              <a:gs pos="100000">
                <a:srgbClr val="70A4D5"/>
              </a:gs>
            </a:gsLst>
            <a:path path="circle">
              <a:fillToRect l="50000" t="50000" r="50000" b="50000"/>
            </a:path>
            <a:tileRect/>
          </a:gra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ea typeface="Calibri"/>
              <a:cs typeface="Calibri"/>
              <a:sym typeface="Calibri"/>
            </a:endParaRPr>
          </a:p>
        </p:txBody>
      </p:sp>
      <p:sp>
        <p:nvSpPr>
          <p:cNvPr id="8" name="Google Shape;182;g293c9c2109e_0_47">
            <a:extLst>
              <a:ext uri="{FF2B5EF4-FFF2-40B4-BE49-F238E27FC236}">
                <a16:creationId xmlns:a16="http://schemas.microsoft.com/office/drawing/2014/main" id="{D4CA5180-8E07-90B5-1220-8D77AA83BE35}"/>
              </a:ext>
            </a:extLst>
          </p:cNvPr>
          <p:cNvSpPr/>
          <p:nvPr/>
        </p:nvSpPr>
        <p:spPr>
          <a:xfrm>
            <a:off x="5765491" y="1508931"/>
            <a:ext cx="640200" cy="640200"/>
          </a:xfrm>
          <a:prstGeom prst="ellipse">
            <a:avLst/>
          </a:prstGeom>
          <a:gradFill>
            <a:gsLst>
              <a:gs pos="0">
                <a:srgbClr val="250D62"/>
              </a:gs>
              <a:gs pos="100000">
                <a:srgbClr val="2E64CC"/>
              </a:gs>
            </a:gsLst>
            <a:lin ang="8099331" scaled="0"/>
          </a:gra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ea typeface="Calibri"/>
              <a:cs typeface="Calibri"/>
              <a:sym typeface="Calibri"/>
            </a:endParaRPr>
          </a:p>
        </p:txBody>
      </p:sp>
      <p:sp>
        <p:nvSpPr>
          <p:cNvPr id="9" name="Google Shape;183;g293c9c2109e_0_47">
            <a:extLst>
              <a:ext uri="{FF2B5EF4-FFF2-40B4-BE49-F238E27FC236}">
                <a16:creationId xmlns:a16="http://schemas.microsoft.com/office/drawing/2014/main" id="{AB7AC2C7-7D19-2F49-857A-B4A3E5651FF2}"/>
              </a:ext>
            </a:extLst>
          </p:cNvPr>
          <p:cNvSpPr/>
          <p:nvPr/>
        </p:nvSpPr>
        <p:spPr>
          <a:xfrm>
            <a:off x="7101291" y="1482781"/>
            <a:ext cx="640200" cy="640200"/>
          </a:xfrm>
          <a:prstGeom prst="ellipse">
            <a:avLst/>
          </a:prstGeom>
          <a:gradFill>
            <a:gsLst>
              <a:gs pos="0">
                <a:srgbClr val="DBD4EB"/>
              </a:gs>
              <a:gs pos="100000">
                <a:srgbClr val="9180BB"/>
              </a:gs>
            </a:gsLst>
            <a:path path="circle">
              <a:fillToRect l="50000" t="50000" r="50000" b="50000"/>
            </a:path>
            <a:tileRect/>
          </a:gra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ea typeface="Calibri"/>
              <a:cs typeface="Calibri"/>
              <a:sym typeface="Calibri"/>
            </a:endParaRPr>
          </a:p>
        </p:txBody>
      </p:sp>
      <p:sp>
        <p:nvSpPr>
          <p:cNvPr id="10" name="Google Shape;184;g293c9c2109e_0_47">
            <a:extLst>
              <a:ext uri="{FF2B5EF4-FFF2-40B4-BE49-F238E27FC236}">
                <a16:creationId xmlns:a16="http://schemas.microsoft.com/office/drawing/2014/main" id="{B82F1AA9-045D-57E5-3738-47319902F7C8}"/>
              </a:ext>
            </a:extLst>
          </p:cNvPr>
          <p:cNvSpPr/>
          <p:nvPr/>
        </p:nvSpPr>
        <p:spPr>
          <a:xfrm>
            <a:off x="8437091" y="1508931"/>
            <a:ext cx="640200" cy="640200"/>
          </a:xfrm>
          <a:prstGeom prst="ellipse">
            <a:avLst/>
          </a:prstGeom>
          <a:gradFill>
            <a:gsLst>
              <a:gs pos="0">
                <a:srgbClr val="4E29AA"/>
              </a:gs>
              <a:gs pos="100000">
                <a:srgbClr val="1E123D"/>
              </a:gs>
            </a:gsLst>
            <a:lin ang="5400012" scaled="0"/>
          </a:gra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ea typeface="Calibri"/>
              <a:cs typeface="Calibri"/>
              <a:sym typeface="Calibri"/>
            </a:endParaRPr>
          </a:p>
        </p:txBody>
      </p:sp>
      <p:sp>
        <p:nvSpPr>
          <p:cNvPr id="11" name="Google Shape;185;g293c9c2109e_0_47">
            <a:extLst>
              <a:ext uri="{FF2B5EF4-FFF2-40B4-BE49-F238E27FC236}">
                <a16:creationId xmlns:a16="http://schemas.microsoft.com/office/drawing/2014/main" id="{DE239D41-483A-FC38-BF7E-3328063FBD96}"/>
              </a:ext>
            </a:extLst>
          </p:cNvPr>
          <p:cNvSpPr txBox="1"/>
          <p:nvPr/>
        </p:nvSpPr>
        <p:spPr>
          <a:xfrm>
            <a:off x="1499641" y="2281556"/>
            <a:ext cx="1157100" cy="692700"/>
          </a:xfrm>
          <a:prstGeom prst="rect">
            <a:avLst/>
          </a:prstGeom>
          <a:noFill/>
          <a:ln>
            <a:noFill/>
          </a:ln>
        </p:spPr>
        <p:txBody>
          <a:bodyPr spcFirstLastPara="1" wrap="square" lIns="91425" tIns="91425" rIns="91425" bIns="91425" anchor="t" anchorCtr="0">
            <a:spAutoFit/>
          </a:bodyPr>
          <a:lstStyle/>
          <a:p>
            <a:pPr algn="ctr">
              <a:buClr>
                <a:srgbClr val="000000"/>
              </a:buClr>
              <a:buSzPts val="1100"/>
              <a:buFont typeface="Arial"/>
              <a:buNone/>
            </a:pPr>
            <a:r>
              <a:rPr lang="en" sz="1100" kern="0">
                <a:solidFill>
                  <a:srgbClr val="000000"/>
                </a:solidFill>
                <a:ea typeface="Calibri"/>
                <a:cs typeface="Calibri"/>
                <a:sym typeface="Calibri"/>
              </a:rPr>
              <a:t>Business Case Development </a:t>
            </a:r>
            <a:endParaRPr sz="1100" kern="0">
              <a:solidFill>
                <a:srgbClr val="000000"/>
              </a:solidFill>
              <a:ea typeface="Calibri"/>
              <a:cs typeface="Calibri"/>
              <a:sym typeface="Calibri"/>
            </a:endParaRPr>
          </a:p>
          <a:p>
            <a:pPr algn="ctr">
              <a:buClr>
                <a:srgbClr val="000000"/>
              </a:buClr>
              <a:buSzPts val="1100"/>
              <a:buFont typeface="Arial"/>
              <a:buNone/>
            </a:pPr>
            <a:r>
              <a:rPr lang="en" sz="1100" kern="0">
                <a:solidFill>
                  <a:srgbClr val="000000"/>
                </a:solidFill>
                <a:ea typeface="Calibri"/>
                <a:cs typeface="Calibri"/>
                <a:sym typeface="Calibri"/>
              </a:rPr>
              <a:t>Jan 2021</a:t>
            </a:r>
            <a:endParaRPr sz="1100" kern="0">
              <a:solidFill>
                <a:srgbClr val="000000"/>
              </a:solidFill>
              <a:ea typeface="Calibri"/>
              <a:cs typeface="Calibri"/>
              <a:sym typeface="Calibri"/>
            </a:endParaRPr>
          </a:p>
        </p:txBody>
      </p:sp>
      <p:sp>
        <p:nvSpPr>
          <p:cNvPr id="12" name="Google Shape;186;g293c9c2109e_0_47">
            <a:extLst>
              <a:ext uri="{FF2B5EF4-FFF2-40B4-BE49-F238E27FC236}">
                <a16:creationId xmlns:a16="http://schemas.microsoft.com/office/drawing/2014/main" id="{71591295-0277-941A-39E1-E998DF68DC45}"/>
              </a:ext>
            </a:extLst>
          </p:cNvPr>
          <p:cNvSpPr txBox="1"/>
          <p:nvPr/>
        </p:nvSpPr>
        <p:spPr>
          <a:xfrm>
            <a:off x="2835441" y="2281556"/>
            <a:ext cx="1157100" cy="692700"/>
          </a:xfrm>
          <a:prstGeom prst="rect">
            <a:avLst/>
          </a:prstGeom>
          <a:noFill/>
          <a:ln>
            <a:noFill/>
          </a:ln>
        </p:spPr>
        <p:txBody>
          <a:bodyPr spcFirstLastPara="1" wrap="square" lIns="91425" tIns="91425" rIns="91425" bIns="91425" anchor="t" anchorCtr="0">
            <a:spAutoFit/>
          </a:bodyPr>
          <a:lstStyle/>
          <a:p>
            <a:pPr algn="ctr">
              <a:buClr>
                <a:srgbClr val="000000"/>
              </a:buClr>
              <a:buSzPts val="1100"/>
              <a:buFont typeface="Arial"/>
              <a:buNone/>
            </a:pPr>
            <a:r>
              <a:rPr lang="en" sz="1100" kern="0">
                <a:solidFill>
                  <a:srgbClr val="000000"/>
                </a:solidFill>
                <a:ea typeface="Calibri"/>
                <a:cs typeface="Calibri"/>
                <a:sym typeface="Calibri"/>
              </a:rPr>
              <a:t>Business Model First Validation </a:t>
            </a:r>
            <a:endParaRPr sz="1100" kern="0">
              <a:solidFill>
                <a:srgbClr val="000000"/>
              </a:solidFill>
              <a:ea typeface="Calibri"/>
              <a:cs typeface="Calibri"/>
              <a:sym typeface="Calibri"/>
            </a:endParaRPr>
          </a:p>
          <a:p>
            <a:pPr algn="ctr">
              <a:buClr>
                <a:srgbClr val="000000"/>
              </a:buClr>
              <a:buSzPts val="1100"/>
              <a:buFont typeface="Arial"/>
              <a:buNone/>
            </a:pPr>
            <a:r>
              <a:rPr lang="en" sz="1100" kern="0">
                <a:solidFill>
                  <a:srgbClr val="000000"/>
                </a:solidFill>
                <a:ea typeface="Calibri"/>
                <a:cs typeface="Calibri"/>
                <a:sym typeface="Calibri"/>
              </a:rPr>
              <a:t>Dec 2021</a:t>
            </a:r>
            <a:endParaRPr sz="1100" kern="0">
              <a:solidFill>
                <a:srgbClr val="000000"/>
              </a:solidFill>
              <a:ea typeface="Calibri"/>
              <a:cs typeface="Calibri"/>
              <a:sym typeface="Calibri"/>
            </a:endParaRPr>
          </a:p>
        </p:txBody>
      </p:sp>
      <p:sp>
        <p:nvSpPr>
          <p:cNvPr id="14" name="Google Shape;187;g293c9c2109e_0_47">
            <a:extLst>
              <a:ext uri="{FF2B5EF4-FFF2-40B4-BE49-F238E27FC236}">
                <a16:creationId xmlns:a16="http://schemas.microsoft.com/office/drawing/2014/main" id="{88B2B294-8B1F-691C-1D3D-83520B319F4D}"/>
              </a:ext>
            </a:extLst>
          </p:cNvPr>
          <p:cNvSpPr txBox="1"/>
          <p:nvPr/>
        </p:nvSpPr>
        <p:spPr>
          <a:xfrm>
            <a:off x="4171241" y="2281556"/>
            <a:ext cx="1157100" cy="692700"/>
          </a:xfrm>
          <a:prstGeom prst="rect">
            <a:avLst/>
          </a:prstGeom>
          <a:noFill/>
          <a:ln>
            <a:noFill/>
          </a:ln>
        </p:spPr>
        <p:txBody>
          <a:bodyPr spcFirstLastPara="1" wrap="square" lIns="91425" tIns="91425" rIns="91425" bIns="91425" anchor="t" anchorCtr="0">
            <a:spAutoFit/>
          </a:bodyPr>
          <a:lstStyle/>
          <a:p>
            <a:pPr algn="ctr">
              <a:buClr>
                <a:srgbClr val="000000"/>
              </a:buClr>
              <a:buSzPts val="1100"/>
              <a:buFont typeface="Arial"/>
              <a:buNone/>
            </a:pPr>
            <a:r>
              <a:rPr lang="en" sz="1100" kern="0">
                <a:solidFill>
                  <a:srgbClr val="000000"/>
                </a:solidFill>
                <a:ea typeface="Calibri"/>
                <a:cs typeface="Calibri"/>
                <a:sym typeface="Calibri"/>
              </a:rPr>
              <a:t>Business Model Final Validation </a:t>
            </a:r>
            <a:endParaRPr sz="1100" kern="0">
              <a:solidFill>
                <a:srgbClr val="000000"/>
              </a:solidFill>
              <a:ea typeface="Calibri"/>
              <a:cs typeface="Calibri"/>
              <a:sym typeface="Calibri"/>
            </a:endParaRPr>
          </a:p>
          <a:p>
            <a:pPr algn="ctr">
              <a:buClr>
                <a:srgbClr val="000000"/>
              </a:buClr>
              <a:buSzPts val="1100"/>
              <a:buFont typeface="Arial"/>
              <a:buNone/>
            </a:pPr>
            <a:r>
              <a:rPr lang="en" sz="1100" kern="0">
                <a:solidFill>
                  <a:srgbClr val="000000"/>
                </a:solidFill>
                <a:ea typeface="Calibri"/>
                <a:cs typeface="Calibri"/>
                <a:sym typeface="Calibri"/>
              </a:rPr>
              <a:t>March 2022</a:t>
            </a:r>
            <a:endParaRPr sz="1100" kern="0">
              <a:solidFill>
                <a:srgbClr val="000000"/>
              </a:solidFill>
              <a:ea typeface="Calibri"/>
              <a:cs typeface="Calibri"/>
              <a:sym typeface="Calibri"/>
            </a:endParaRPr>
          </a:p>
        </p:txBody>
      </p:sp>
      <p:sp>
        <p:nvSpPr>
          <p:cNvPr id="15" name="Google Shape;188;g293c9c2109e_0_47">
            <a:extLst>
              <a:ext uri="{FF2B5EF4-FFF2-40B4-BE49-F238E27FC236}">
                <a16:creationId xmlns:a16="http://schemas.microsoft.com/office/drawing/2014/main" id="{5B4D0135-F26B-B592-8828-D906EA0DF6B1}"/>
              </a:ext>
            </a:extLst>
          </p:cNvPr>
          <p:cNvSpPr txBox="1"/>
          <p:nvPr/>
        </p:nvSpPr>
        <p:spPr>
          <a:xfrm>
            <a:off x="6881466" y="2281556"/>
            <a:ext cx="1157100" cy="861900"/>
          </a:xfrm>
          <a:prstGeom prst="rect">
            <a:avLst/>
          </a:prstGeom>
          <a:noFill/>
          <a:ln>
            <a:noFill/>
          </a:ln>
        </p:spPr>
        <p:txBody>
          <a:bodyPr spcFirstLastPara="1" wrap="square" lIns="91425" tIns="91425" rIns="91425" bIns="91425" anchor="t" anchorCtr="0">
            <a:spAutoFit/>
          </a:bodyPr>
          <a:lstStyle/>
          <a:p>
            <a:pPr algn="ctr">
              <a:buClr>
                <a:srgbClr val="000000"/>
              </a:buClr>
              <a:buSzPts val="1100"/>
              <a:buFont typeface="Arial"/>
              <a:buNone/>
            </a:pPr>
            <a:r>
              <a:rPr lang="en" sz="1100" kern="0">
                <a:solidFill>
                  <a:srgbClr val="000000"/>
                </a:solidFill>
                <a:ea typeface="Calibri"/>
                <a:cs typeface="Calibri"/>
                <a:sym typeface="Calibri"/>
              </a:rPr>
              <a:t>Commercial Deployment</a:t>
            </a:r>
            <a:endParaRPr sz="1100" kern="0">
              <a:solidFill>
                <a:srgbClr val="000000"/>
              </a:solidFill>
              <a:ea typeface="Calibri"/>
              <a:cs typeface="Calibri"/>
              <a:sym typeface="Calibri"/>
            </a:endParaRPr>
          </a:p>
          <a:p>
            <a:pPr algn="ctr">
              <a:buClr>
                <a:srgbClr val="000000"/>
              </a:buClr>
              <a:buSzPts val="1100"/>
              <a:buFont typeface="Arial"/>
              <a:buNone/>
            </a:pPr>
            <a:r>
              <a:rPr lang="en" sz="1100" kern="0">
                <a:solidFill>
                  <a:srgbClr val="000000"/>
                </a:solidFill>
                <a:ea typeface="Calibri"/>
                <a:cs typeface="Calibri"/>
                <a:sym typeface="Calibri"/>
              </a:rPr>
              <a:t>P2P and P2B</a:t>
            </a:r>
            <a:endParaRPr sz="1100" kern="0">
              <a:solidFill>
                <a:srgbClr val="000000"/>
              </a:solidFill>
              <a:ea typeface="Calibri"/>
              <a:cs typeface="Calibri"/>
              <a:sym typeface="Calibri"/>
            </a:endParaRPr>
          </a:p>
          <a:p>
            <a:pPr algn="ctr">
              <a:buClr>
                <a:srgbClr val="000000"/>
              </a:buClr>
              <a:buSzPts val="1100"/>
              <a:buFont typeface="Arial"/>
              <a:buNone/>
            </a:pPr>
            <a:r>
              <a:rPr lang="en" sz="1100" kern="0">
                <a:solidFill>
                  <a:srgbClr val="000000"/>
                </a:solidFill>
                <a:ea typeface="Calibri"/>
                <a:cs typeface="Calibri"/>
                <a:sym typeface="Calibri"/>
              </a:rPr>
              <a:t>Expected 2024</a:t>
            </a:r>
            <a:endParaRPr sz="1100" kern="0">
              <a:solidFill>
                <a:srgbClr val="000000"/>
              </a:solidFill>
              <a:ea typeface="Calibri"/>
              <a:cs typeface="Calibri"/>
              <a:sym typeface="Calibri"/>
            </a:endParaRPr>
          </a:p>
        </p:txBody>
      </p:sp>
      <p:sp>
        <p:nvSpPr>
          <p:cNvPr id="16" name="Google Shape;189;g293c9c2109e_0_47">
            <a:extLst>
              <a:ext uri="{FF2B5EF4-FFF2-40B4-BE49-F238E27FC236}">
                <a16:creationId xmlns:a16="http://schemas.microsoft.com/office/drawing/2014/main" id="{24D565EB-0C61-0E1A-FCFD-268F216060E0}"/>
              </a:ext>
            </a:extLst>
          </p:cNvPr>
          <p:cNvSpPr txBox="1"/>
          <p:nvPr/>
        </p:nvSpPr>
        <p:spPr>
          <a:xfrm>
            <a:off x="8201766" y="2281556"/>
            <a:ext cx="1157100" cy="523200"/>
          </a:xfrm>
          <a:prstGeom prst="rect">
            <a:avLst/>
          </a:prstGeom>
          <a:noFill/>
          <a:ln>
            <a:noFill/>
          </a:ln>
        </p:spPr>
        <p:txBody>
          <a:bodyPr spcFirstLastPara="1" wrap="square" lIns="91425" tIns="91425" rIns="91425" bIns="91425" anchor="t" anchorCtr="0">
            <a:spAutoFit/>
          </a:bodyPr>
          <a:lstStyle/>
          <a:p>
            <a:pPr algn="ctr">
              <a:buClr>
                <a:srgbClr val="000000"/>
              </a:buClr>
              <a:buSzPts val="1100"/>
              <a:buFont typeface="Arial"/>
              <a:buNone/>
            </a:pPr>
            <a:r>
              <a:rPr lang="en" sz="1100" kern="0">
                <a:solidFill>
                  <a:srgbClr val="000000"/>
                </a:solidFill>
                <a:ea typeface="Calibri"/>
                <a:cs typeface="Calibri"/>
                <a:sym typeface="Calibri"/>
              </a:rPr>
              <a:t>Additional Use Cases</a:t>
            </a:r>
            <a:endParaRPr sz="1100" kern="0">
              <a:solidFill>
                <a:srgbClr val="000000"/>
              </a:solidFill>
              <a:ea typeface="Calibri"/>
              <a:cs typeface="Calibri"/>
              <a:sym typeface="Calibri"/>
            </a:endParaRPr>
          </a:p>
        </p:txBody>
      </p:sp>
      <p:pic>
        <p:nvPicPr>
          <p:cNvPr id="17" name="Google Shape;190;g293c9c2109e_0_47">
            <a:extLst>
              <a:ext uri="{FF2B5EF4-FFF2-40B4-BE49-F238E27FC236}">
                <a16:creationId xmlns:a16="http://schemas.microsoft.com/office/drawing/2014/main" id="{DD9C79E7-D8EA-91D5-5121-EE2D35689D50}"/>
              </a:ext>
            </a:extLst>
          </p:cNvPr>
          <p:cNvPicPr preferRelativeResize="0"/>
          <p:nvPr/>
        </p:nvPicPr>
        <p:blipFill rotWithShape="1">
          <a:blip r:embed="rId4">
            <a:alphaModFix/>
          </a:blip>
          <a:srcRect/>
          <a:stretch/>
        </p:blipFill>
        <p:spPr>
          <a:xfrm>
            <a:off x="3362366" y="3335306"/>
            <a:ext cx="1250850" cy="1454405"/>
          </a:xfrm>
          <a:prstGeom prst="rect">
            <a:avLst/>
          </a:prstGeom>
          <a:noFill/>
          <a:ln>
            <a:noFill/>
          </a:ln>
        </p:spPr>
      </p:pic>
      <p:sp>
        <p:nvSpPr>
          <p:cNvPr id="18" name="Google Shape;192;g293c9c2109e_0_47">
            <a:extLst>
              <a:ext uri="{FF2B5EF4-FFF2-40B4-BE49-F238E27FC236}">
                <a16:creationId xmlns:a16="http://schemas.microsoft.com/office/drawing/2014/main" id="{9CFAEF08-2479-CFBF-23C9-AF46A128CAAC}"/>
              </a:ext>
            </a:extLst>
          </p:cNvPr>
          <p:cNvSpPr txBox="1"/>
          <p:nvPr/>
        </p:nvSpPr>
        <p:spPr>
          <a:xfrm>
            <a:off x="5517141" y="3182881"/>
            <a:ext cx="4091700" cy="1661963"/>
          </a:xfrm>
          <a:prstGeom prst="rect">
            <a:avLst/>
          </a:prstGeom>
          <a:solidFill>
            <a:srgbClr val="D8E2F3"/>
          </a:solidFill>
          <a:ln>
            <a:noFill/>
          </a:ln>
        </p:spPr>
        <p:txBody>
          <a:bodyPr spcFirstLastPara="1" wrap="square" lIns="91425" tIns="91425" rIns="91425" bIns="91425" anchor="t" anchorCtr="0">
            <a:spAutoFit/>
          </a:bodyPr>
          <a:lstStyle/>
          <a:p>
            <a:pPr marL="457200" indent="-304800">
              <a:buClr>
                <a:srgbClr val="000000"/>
              </a:buClr>
              <a:buSzPts val="1200"/>
              <a:buFont typeface="Calibri"/>
              <a:buChar char="●"/>
            </a:pPr>
            <a:r>
              <a:rPr lang="en" sz="1200" kern="0" dirty="0">
                <a:solidFill>
                  <a:srgbClr val="000000"/>
                </a:solidFill>
                <a:ea typeface="Calibri"/>
                <a:cs typeface="Calibri"/>
                <a:sym typeface="Calibri"/>
              </a:rPr>
              <a:t>Design and Implement Technical POC utilising Mojaloop Tech </a:t>
            </a:r>
            <a:endParaRPr sz="1200" kern="0" dirty="0">
              <a:solidFill>
                <a:srgbClr val="000000"/>
              </a:solidFill>
              <a:ea typeface="Calibri"/>
              <a:cs typeface="Calibri"/>
              <a:sym typeface="Calibri"/>
            </a:endParaRPr>
          </a:p>
          <a:p>
            <a:pPr marL="457200">
              <a:buClr>
                <a:srgbClr val="000000"/>
              </a:buClr>
              <a:buSzPts val="1100"/>
              <a:buFont typeface="Arial"/>
              <a:buNone/>
            </a:pPr>
            <a:endParaRPr sz="1200" kern="0" dirty="0">
              <a:solidFill>
                <a:srgbClr val="000000"/>
              </a:solidFill>
              <a:ea typeface="Calibri"/>
              <a:cs typeface="Calibri"/>
              <a:sym typeface="Calibri"/>
            </a:endParaRPr>
          </a:p>
          <a:p>
            <a:pPr marL="457200" indent="-304800">
              <a:buClr>
                <a:srgbClr val="000000"/>
              </a:buClr>
              <a:buSzPts val="1200"/>
              <a:buFont typeface="Calibri"/>
              <a:buChar char="●"/>
            </a:pPr>
            <a:r>
              <a:rPr lang="en" sz="1200" kern="0" dirty="0">
                <a:solidFill>
                  <a:srgbClr val="000000"/>
                </a:solidFill>
                <a:ea typeface="Calibri"/>
                <a:cs typeface="Calibri"/>
                <a:sym typeface="Calibri"/>
              </a:rPr>
              <a:t>Gather feedback from potential market participants (MFIs, Banks, MNOs,Regulators etc) </a:t>
            </a:r>
            <a:endParaRPr sz="1200" kern="0" dirty="0">
              <a:solidFill>
                <a:srgbClr val="000000"/>
              </a:solidFill>
              <a:ea typeface="Calibri"/>
              <a:cs typeface="Calibri"/>
              <a:sym typeface="Calibri"/>
            </a:endParaRPr>
          </a:p>
          <a:p>
            <a:pPr marL="457200">
              <a:buClr>
                <a:srgbClr val="000000"/>
              </a:buClr>
              <a:buSzPts val="1800"/>
              <a:buFont typeface="Arial"/>
              <a:buNone/>
            </a:pPr>
            <a:endParaRPr sz="1200" kern="0" dirty="0">
              <a:solidFill>
                <a:srgbClr val="000000"/>
              </a:solidFill>
              <a:ea typeface="Calibri"/>
              <a:cs typeface="Calibri"/>
              <a:sym typeface="Calibri"/>
            </a:endParaRPr>
          </a:p>
          <a:p>
            <a:pPr marL="457200" indent="-304800">
              <a:buClr>
                <a:srgbClr val="000000"/>
              </a:buClr>
              <a:buSzPts val="1200"/>
              <a:buFont typeface="Calibri"/>
              <a:buChar char="●"/>
            </a:pPr>
            <a:r>
              <a:rPr lang="en" sz="1200" kern="0" dirty="0">
                <a:solidFill>
                  <a:srgbClr val="000000"/>
                </a:solidFill>
                <a:ea typeface="Calibri"/>
                <a:cs typeface="Calibri"/>
                <a:sym typeface="Calibri"/>
              </a:rPr>
              <a:t>Propose actionable recommendations &amp;  a well-defined roadmap for the full-scale implementation </a:t>
            </a:r>
            <a:endParaRPr sz="1200" kern="0" dirty="0">
              <a:solidFill>
                <a:srgbClr val="000000"/>
              </a:solidFill>
              <a:ea typeface="Calibri"/>
              <a:cs typeface="Calibri"/>
              <a:sym typeface="Calibri"/>
            </a:endParaRPr>
          </a:p>
        </p:txBody>
      </p:sp>
      <p:sp>
        <p:nvSpPr>
          <p:cNvPr id="19" name="Google Shape;195;g293c9c2109e_0_47">
            <a:extLst>
              <a:ext uri="{FF2B5EF4-FFF2-40B4-BE49-F238E27FC236}">
                <a16:creationId xmlns:a16="http://schemas.microsoft.com/office/drawing/2014/main" id="{51A389E5-B6F1-3FEC-5356-5F084B394631}"/>
              </a:ext>
            </a:extLst>
          </p:cNvPr>
          <p:cNvSpPr txBox="1"/>
          <p:nvPr/>
        </p:nvSpPr>
        <p:spPr>
          <a:xfrm>
            <a:off x="5484966" y="2281556"/>
            <a:ext cx="1157100" cy="692700"/>
          </a:xfrm>
          <a:prstGeom prst="rect">
            <a:avLst/>
          </a:prstGeom>
          <a:solidFill>
            <a:srgbClr val="FFFFFF"/>
          </a:solidFill>
          <a:ln>
            <a:noFill/>
          </a:ln>
        </p:spPr>
        <p:txBody>
          <a:bodyPr spcFirstLastPara="1" wrap="square" lIns="91425" tIns="91425" rIns="91425" bIns="91425" anchor="t" anchorCtr="0">
            <a:spAutoFit/>
          </a:bodyPr>
          <a:lstStyle/>
          <a:p>
            <a:pPr marL="0" marR="0" lvl="0" indent="0" algn="ctr" defTabSz="914400" eaLnBrk="1" fontAlgn="auto" latinLnBrk="0" hangingPunct="1">
              <a:lnSpc>
                <a:spcPct val="100000"/>
              </a:lnSpc>
              <a:spcBef>
                <a:spcPts val="0"/>
              </a:spcBef>
              <a:spcAft>
                <a:spcPts val="0"/>
              </a:spcAft>
              <a:buClr>
                <a:srgbClr val="000000"/>
              </a:buClr>
              <a:buSzPts val="1100"/>
              <a:buFont typeface="Arial"/>
              <a:buNone/>
              <a:tabLst/>
              <a:defRPr/>
            </a:pPr>
            <a:r>
              <a:rPr kumimoji="0" lang="en" sz="1100" b="0" i="0" u="none" strike="noStrike" kern="0" cap="none" spc="0" normalizeH="0" baseline="0" noProof="0">
                <a:ln>
                  <a:noFill/>
                </a:ln>
                <a:solidFill>
                  <a:srgbClr val="000000"/>
                </a:solidFill>
                <a:effectLst/>
                <a:uLnTx/>
                <a:uFillTx/>
                <a:ea typeface="Calibri"/>
                <a:cs typeface="Calibri"/>
                <a:sym typeface="Calibri"/>
              </a:rPr>
              <a:t>Technical Feasibility </a:t>
            </a:r>
            <a:endParaRPr kumimoji="0" sz="1100" b="0" i="0" u="none" strike="noStrike" kern="0" cap="none" spc="0" normalizeH="0" baseline="0" noProof="0">
              <a:ln>
                <a:noFill/>
              </a:ln>
              <a:solidFill>
                <a:srgbClr val="000000"/>
              </a:solidFill>
              <a:effectLst/>
              <a:uLnTx/>
              <a:uFillTx/>
              <a:ea typeface="Calibri"/>
              <a:cs typeface="Calibri"/>
              <a:sym typeface="Calibri"/>
            </a:endParaRPr>
          </a:p>
          <a:p>
            <a:pPr marL="0" marR="0" lvl="0" indent="0" algn="ctr" defTabSz="914400" eaLnBrk="1" fontAlgn="auto" latinLnBrk="0" hangingPunct="1">
              <a:lnSpc>
                <a:spcPct val="100000"/>
              </a:lnSpc>
              <a:spcBef>
                <a:spcPts val="0"/>
              </a:spcBef>
              <a:spcAft>
                <a:spcPts val="0"/>
              </a:spcAft>
              <a:buClr>
                <a:srgbClr val="000000"/>
              </a:buClr>
              <a:buSzPts val="1100"/>
              <a:buFont typeface="Arial"/>
              <a:buNone/>
              <a:tabLst/>
              <a:defRPr/>
            </a:pPr>
            <a:r>
              <a:rPr kumimoji="0" lang="en" sz="1100" b="0" i="0" u="none" strike="noStrike" kern="0" cap="none" spc="0" normalizeH="0" baseline="0" noProof="0">
                <a:ln>
                  <a:noFill/>
                </a:ln>
                <a:solidFill>
                  <a:srgbClr val="000000"/>
                </a:solidFill>
                <a:effectLst/>
                <a:uLnTx/>
                <a:uFillTx/>
                <a:ea typeface="Calibri"/>
                <a:cs typeface="Calibri"/>
                <a:sym typeface="Calibri"/>
              </a:rPr>
              <a:t>October 2023</a:t>
            </a:r>
            <a:endParaRPr kumimoji="0" sz="1100" b="0" i="0" u="none" strike="noStrike" kern="0" cap="none" spc="0" normalizeH="0" baseline="0" noProof="0">
              <a:ln>
                <a:noFill/>
              </a:ln>
              <a:solidFill>
                <a:srgbClr val="000000"/>
              </a:solidFill>
              <a:effectLst/>
              <a:uLnTx/>
              <a:uFillTx/>
              <a:ea typeface="Calibri"/>
              <a:cs typeface="Calibri"/>
              <a:sym typeface="Calibri"/>
            </a:endParaRPr>
          </a:p>
        </p:txBody>
      </p:sp>
      <p:sp>
        <p:nvSpPr>
          <p:cNvPr id="21" name="Google Shape;193;g293c9c2109e_0_47">
            <a:extLst>
              <a:ext uri="{FF2B5EF4-FFF2-40B4-BE49-F238E27FC236}">
                <a16:creationId xmlns:a16="http://schemas.microsoft.com/office/drawing/2014/main" id="{1F6B15A9-08BA-D690-986F-3A711A697754}"/>
              </a:ext>
            </a:extLst>
          </p:cNvPr>
          <p:cNvSpPr/>
          <p:nvPr/>
        </p:nvSpPr>
        <p:spPr>
          <a:xfrm rot="5400000">
            <a:off x="4042657" y="2437146"/>
            <a:ext cx="123900" cy="1454400"/>
          </a:xfrm>
          <a:prstGeom prst="rightBrace">
            <a:avLst>
              <a:gd name="adj1" fmla="val 50000"/>
              <a:gd name="adj2" fmla="val 50000"/>
            </a:avLst>
          </a:prstGeom>
          <a:no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ea typeface="Calibri"/>
              <a:cs typeface="Calibri"/>
              <a:sym typeface="Calibri"/>
            </a:endParaRPr>
          </a:p>
        </p:txBody>
      </p:sp>
      <p:cxnSp>
        <p:nvCxnSpPr>
          <p:cNvPr id="22" name="Google Shape;194;g293c9c2109e_0_47">
            <a:extLst>
              <a:ext uri="{FF2B5EF4-FFF2-40B4-BE49-F238E27FC236}">
                <a16:creationId xmlns:a16="http://schemas.microsoft.com/office/drawing/2014/main" id="{4FB734F3-DE4C-FF6F-8511-A347AEC4039E}"/>
              </a:ext>
            </a:extLst>
          </p:cNvPr>
          <p:cNvCxnSpPr/>
          <p:nvPr/>
        </p:nvCxnSpPr>
        <p:spPr>
          <a:xfrm>
            <a:off x="6138957" y="2163621"/>
            <a:ext cx="7800" cy="1051800"/>
          </a:xfrm>
          <a:prstGeom prst="straightConnector1">
            <a:avLst/>
          </a:prstGeom>
          <a:noFill/>
          <a:ln w="9525" cap="flat" cmpd="sng">
            <a:solidFill>
              <a:srgbClr val="44546A"/>
            </a:solidFill>
            <a:prstDash val="solid"/>
            <a:round/>
            <a:headEnd type="none" w="sm" len="sm"/>
            <a:tailEnd type="none" w="sm" len="sm"/>
          </a:ln>
        </p:spPr>
      </p:cxnSp>
      <p:sp>
        <p:nvSpPr>
          <p:cNvPr id="23" name="Google Shape;195;g293c9c2109e_0_47">
            <a:extLst>
              <a:ext uri="{FF2B5EF4-FFF2-40B4-BE49-F238E27FC236}">
                <a16:creationId xmlns:a16="http://schemas.microsoft.com/office/drawing/2014/main" id="{FE859E1D-E3E1-E54F-D812-D75F6BFD9FAD}"/>
              </a:ext>
            </a:extLst>
          </p:cNvPr>
          <p:cNvSpPr txBox="1"/>
          <p:nvPr/>
        </p:nvSpPr>
        <p:spPr>
          <a:xfrm>
            <a:off x="5587808" y="2232822"/>
            <a:ext cx="1157100" cy="692700"/>
          </a:xfrm>
          <a:prstGeom prst="rect">
            <a:avLst/>
          </a:prstGeom>
          <a:solidFill>
            <a:srgbClr val="FFFFFF"/>
          </a:solidFill>
          <a:ln>
            <a:noFill/>
          </a:ln>
        </p:spPr>
        <p:txBody>
          <a:bodyPr spcFirstLastPara="1" wrap="square" lIns="91425" tIns="91425" rIns="91425" bIns="91425" anchor="t" anchorCtr="0">
            <a:spAutoFit/>
          </a:bodyPr>
          <a:lstStyle/>
          <a:p>
            <a:pPr marL="0" marR="0" lvl="0" indent="0" algn="ctr" defTabSz="914400" eaLnBrk="1" fontAlgn="auto" latinLnBrk="0" hangingPunct="1">
              <a:lnSpc>
                <a:spcPct val="100000"/>
              </a:lnSpc>
              <a:spcBef>
                <a:spcPts val="0"/>
              </a:spcBef>
              <a:spcAft>
                <a:spcPts val="0"/>
              </a:spcAft>
              <a:buClr>
                <a:srgbClr val="000000"/>
              </a:buClr>
              <a:buSzPts val="1100"/>
              <a:buFont typeface="Arial"/>
              <a:buNone/>
              <a:tabLst/>
              <a:defRPr/>
            </a:pPr>
            <a:r>
              <a:rPr kumimoji="0" lang="en" sz="1100" b="0" i="0" u="none" strike="noStrike" kern="0" cap="none" spc="0" normalizeH="0" baseline="0" noProof="0" dirty="0">
                <a:ln>
                  <a:noFill/>
                </a:ln>
                <a:solidFill>
                  <a:srgbClr val="000000"/>
                </a:solidFill>
                <a:effectLst/>
                <a:uLnTx/>
                <a:uFillTx/>
                <a:ea typeface="Calibri"/>
                <a:cs typeface="Calibri"/>
                <a:sym typeface="Calibri"/>
              </a:rPr>
              <a:t>Technical Feasibility </a:t>
            </a:r>
            <a:endParaRPr kumimoji="0" sz="1100" b="0" i="0" u="none" strike="noStrike" kern="0" cap="none" spc="0" normalizeH="0" baseline="0" noProof="0" dirty="0">
              <a:ln>
                <a:noFill/>
              </a:ln>
              <a:solidFill>
                <a:srgbClr val="000000"/>
              </a:solidFill>
              <a:effectLst/>
              <a:uLnTx/>
              <a:uFillTx/>
              <a:ea typeface="Calibri"/>
              <a:cs typeface="Calibri"/>
              <a:sym typeface="Calibri"/>
            </a:endParaRPr>
          </a:p>
          <a:p>
            <a:pPr marL="0" marR="0" lvl="0" indent="0" algn="ctr" defTabSz="914400" eaLnBrk="1" fontAlgn="auto" latinLnBrk="0" hangingPunct="1">
              <a:lnSpc>
                <a:spcPct val="100000"/>
              </a:lnSpc>
              <a:spcBef>
                <a:spcPts val="0"/>
              </a:spcBef>
              <a:spcAft>
                <a:spcPts val="0"/>
              </a:spcAft>
              <a:buClr>
                <a:srgbClr val="000000"/>
              </a:buClr>
              <a:buSzPts val="1100"/>
              <a:buFont typeface="Arial"/>
              <a:buNone/>
              <a:tabLst/>
              <a:defRPr/>
            </a:pPr>
            <a:r>
              <a:rPr kumimoji="0" lang="en" sz="1100" b="0" i="0" u="none" strike="noStrike" kern="0" cap="none" spc="0" normalizeH="0" baseline="0" noProof="0" dirty="0">
                <a:ln>
                  <a:noFill/>
                </a:ln>
                <a:solidFill>
                  <a:srgbClr val="000000"/>
                </a:solidFill>
                <a:effectLst/>
                <a:uLnTx/>
                <a:uFillTx/>
                <a:ea typeface="Calibri"/>
                <a:cs typeface="Calibri"/>
                <a:sym typeface="Calibri"/>
              </a:rPr>
              <a:t>October 2023</a:t>
            </a:r>
            <a:endParaRPr kumimoji="0" sz="1100" b="0" i="0" u="none" strike="noStrike" kern="0" cap="none" spc="0" normalizeH="0" baseline="0" noProof="0" dirty="0">
              <a:ln>
                <a:noFill/>
              </a:ln>
              <a:solidFill>
                <a:srgbClr val="000000"/>
              </a:solidFill>
              <a:effectLst/>
              <a:uLnTx/>
              <a:uFillTx/>
              <a:ea typeface="Calibri"/>
              <a:cs typeface="Calibri"/>
              <a:sym typeface="Calibri"/>
            </a:endParaRPr>
          </a:p>
        </p:txBody>
      </p:sp>
      <p:sp>
        <p:nvSpPr>
          <p:cNvPr id="24" name="Google Shape;191;g293c9c2109e_0_47">
            <a:hlinkClick r:id="rId5"/>
            <a:extLst>
              <a:ext uri="{FF2B5EF4-FFF2-40B4-BE49-F238E27FC236}">
                <a16:creationId xmlns:a16="http://schemas.microsoft.com/office/drawing/2014/main" id="{8FFEF32D-9434-8C84-7FDD-DCE6113420ED}"/>
              </a:ext>
            </a:extLst>
          </p:cNvPr>
          <p:cNvSpPr txBox="1"/>
          <p:nvPr/>
        </p:nvSpPr>
        <p:spPr>
          <a:xfrm>
            <a:off x="3158816" y="5082399"/>
            <a:ext cx="1454400" cy="400200"/>
          </a:xfrm>
          <a:prstGeom prst="rect">
            <a:avLst/>
          </a:prstGeom>
          <a:noFill/>
          <a:ln>
            <a:noFill/>
          </a:ln>
        </p:spPr>
        <p:txBody>
          <a:bodyPr spcFirstLastPara="1" wrap="square" lIns="91425" tIns="91425" rIns="91425" bIns="91425" anchor="t" anchorCtr="0">
            <a:spAutoFit/>
          </a:bodyPr>
          <a:lstStyle/>
          <a:p>
            <a:pPr algn="ctr">
              <a:buClr>
                <a:srgbClr val="000000"/>
              </a:buClr>
              <a:buSzPts val="800"/>
              <a:buFont typeface="Arial"/>
              <a:buNone/>
            </a:pPr>
            <a:r>
              <a:rPr lang="en" sz="700" u="sng" kern="0">
                <a:solidFill>
                  <a:srgbClr val="0563C1"/>
                </a:solidFill>
                <a:latin typeface="Arial"/>
                <a:cs typeface="Arial"/>
                <a:sym typeface="Arial"/>
                <a:hlinkClick r:id="rId5"/>
              </a:rPr>
              <a:t>Business-Model-Report.pdf (comesabusinesscouncil.org)</a:t>
            </a:r>
            <a:endParaRPr sz="400" kern="0">
              <a:solidFill>
                <a:srgbClr val="000000"/>
              </a:solidFill>
              <a:ea typeface="Calibri"/>
              <a:cs typeface="Calibri"/>
              <a:sym typeface="Calibri"/>
            </a:endParaRPr>
          </a:p>
        </p:txBody>
      </p:sp>
      <p:sp>
        <p:nvSpPr>
          <p:cNvPr id="27" name="Google Shape;177;g293c9c2109e_0_47">
            <a:extLst>
              <a:ext uri="{FF2B5EF4-FFF2-40B4-BE49-F238E27FC236}">
                <a16:creationId xmlns:a16="http://schemas.microsoft.com/office/drawing/2014/main" id="{D391D9FA-1F34-EF82-B36B-083BFE703D5C}"/>
              </a:ext>
            </a:extLst>
          </p:cNvPr>
          <p:cNvSpPr txBox="1"/>
          <p:nvPr/>
        </p:nvSpPr>
        <p:spPr>
          <a:xfrm>
            <a:off x="1934558" y="445514"/>
            <a:ext cx="8463600" cy="692700"/>
          </a:xfrm>
          <a:prstGeom prst="rect">
            <a:avLst/>
          </a:prstGeom>
          <a:noFill/>
          <a:ln>
            <a:noFill/>
          </a:ln>
        </p:spPr>
        <p:txBody>
          <a:bodyPr spcFirstLastPara="1" wrap="square" lIns="68575" tIns="34275" rIns="68575" bIns="34275" anchor="t" anchorCtr="0">
            <a:noAutofit/>
          </a:bodyPr>
          <a:lstStyle/>
          <a:p>
            <a:pPr algn="ctr">
              <a:lnSpc>
                <a:spcPct val="90000"/>
              </a:lnSpc>
              <a:buClr>
                <a:srgbClr val="250D62"/>
              </a:buClr>
              <a:buSzPts val="2700"/>
              <a:buFont typeface="Calibri"/>
              <a:buNone/>
            </a:pPr>
            <a:r>
              <a:rPr lang="en" sz="2400" b="1" dirty="0">
                <a:solidFill>
                  <a:srgbClr val="003668"/>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sym typeface="Calibri"/>
              </a:rPr>
              <a:t>Journey of CBC’s Digital Financial Inclusion Program for MSMEs</a:t>
            </a:r>
            <a:endParaRPr sz="2400" b="1" dirty="0">
              <a:solidFill>
                <a:srgbClr val="003668"/>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sym typeface="Calibri"/>
            </a:endParaRPr>
          </a:p>
        </p:txBody>
      </p:sp>
      <p:sp>
        <p:nvSpPr>
          <p:cNvPr id="31" name="Rectangle 30">
            <a:extLst>
              <a:ext uri="{FF2B5EF4-FFF2-40B4-BE49-F238E27FC236}">
                <a16:creationId xmlns:a16="http://schemas.microsoft.com/office/drawing/2014/main" id="{326D1C16-0E86-4FBF-B44D-5BE4CFC61A6D}"/>
              </a:ext>
            </a:extLst>
          </p:cNvPr>
          <p:cNvSpPr/>
          <p:nvPr/>
        </p:nvSpPr>
        <p:spPr>
          <a:xfrm>
            <a:off x="-1" y="5206391"/>
            <a:ext cx="2578354" cy="1651609"/>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pic>
        <p:nvPicPr>
          <p:cNvPr id="32" name="Google Shape;126;p1">
            <a:extLst>
              <a:ext uri="{FF2B5EF4-FFF2-40B4-BE49-F238E27FC236}">
                <a16:creationId xmlns:a16="http://schemas.microsoft.com/office/drawing/2014/main" id="{8E17172F-4B87-69EB-018D-81E657C00308}"/>
              </a:ext>
            </a:extLst>
          </p:cNvPr>
          <p:cNvPicPr preferRelativeResize="0"/>
          <p:nvPr/>
        </p:nvPicPr>
        <p:blipFill rotWithShape="1">
          <a:blip r:embed="rId6">
            <a:alphaModFix/>
          </a:blip>
          <a:srcRect/>
          <a:stretch/>
        </p:blipFill>
        <p:spPr>
          <a:xfrm>
            <a:off x="221649" y="5799668"/>
            <a:ext cx="1082526" cy="948026"/>
          </a:xfrm>
          <a:prstGeom prst="rect">
            <a:avLst/>
          </a:prstGeom>
          <a:noFill/>
          <a:ln>
            <a:noFill/>
          </a:ln>
        </p:spPr>
      </p:pic>
      <p:sp>
        <p:nvSpPr>
          <p:cNvPr id="33" name="Rectangle 32">
            <a:extLst>
              <a:ext uri="{FF2B5EF4-FFF2-40B4-BE49-F238E27FC236}">
                <a16:creationId xmlns:a16="http://schemas.microsoft.com/office/drawing/2014/main" id="{F4AE1F5C-4F61-17FE-E888-EC582365E2E9}"/>
              </a:ext>
            </a:extLst>
          </p:cNvPr>
          <p:cNvSpPr/>
          <p:nvPr/>
        </p:nvSpPr>
        <p:spPr>
          <a:xfrm>
            <a:off x="10114946" y="5723089"/>
            <a:ext cx="2077054" cy="113491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pic>
        <p:nvPicPr>
          <p:cNvPr id="34" name="Google Shape;128;p1">
            <a:extLst>
              <a:ext uri="{FF2B5EF4-FFF2-40B4-BE49-F238E27FC236}">
                <a16:creationId xmlns:a16="http://schemas.microsoft.com/office/drawing/2014/main" id="{AE10478B-F00D-F236-6955-91397D254445}"/>
              </a:ext>
            </a:extLst>
          </p:cNvPr>
          <p:cNvPicPr preferRelativeResize="0"/>
          <p:nvPr/>
        </p:nvPicPr>
        <p:blipFill rotWithShape="1">
          <a:blip r:embed="rId7">
            <a:alphaModFix/>
          </a:blip>
          <a:srcRect/>
          <a:stretch/>
        </p:blipFill>
        <p:spPr>
          <a:xfrm>
            <a:off x="10589955" y="6169601"/>
            <a:ext cx="1473790" cy="658764"/>
          </a:xfrm>
          <a:prstGeom prst="rect">
            <a:avLst/>
          </a:prstGeom>
          <a:noFill/>
          <a:ln>
            <a:noFill/>
          </a:ln>
        </p:spPr>
      </p:pic>
      <p:pic>
        <p:nvPicPr>
          <p:cNvPr id="35" name="Picture 34">
            <a:extLst>
              <a:ext uri="{FF2B5EF4-FFF2-40B4-BE49-F238E27FC236}">
                <a16:creationId xmlns:a16="http://schemas.microsoft.com/office/drawing/2014/main" id="{EFCB27C3-4894-45B1-E845-E37E9425ABD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97259" y="6453696"/>
            <a:ext cx="3543482" cy="374669"/>
          </a:xfrm>
          <a:prstGeom prst="rect">
            <a:avLst/>
          </a:prstGeom>
        </p:spPr>
      </p:pic>
    </p:spTree>
    <p:extLst>
      <p:ext uri="{BB962C8B-B14F-4D97-AF65-F5344CB8AC3E}">
        <p14:creationId xmlns:p14="http://schemas.microsoft.com/office/powerpoint/2010/main" val="3356099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4A9358-38EF-98F3-B5E8-D317043A7D8A}"/>
              </a:ext>
            </a:extLst>
          </p:cNvPr>
          <p:cNvSpPr/>
          <p:nvPr/>
        </p:nvSpPr>
        <p:spPr>
          <a:xfrm>
            <a:off x="-1" y="5206391"/>
            <a:ext cx="2578354" cy="1651609"/>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30" name="TextBox 29">
            <a:extLst>
              <a:ext uri="{FF2B5EF4-FFF2-40B4-BE49-F238E27FC236}">
                <a16:creationId xmlns:a16="http://schemas.microsoft.com/office/drawing/2014/main" id="{C3FDB910-E35F-4521-9A86-7BF390E7C2DB}"/>
              </a:ext>
            </a:extLst>
          </p:cNvPr>
          <p:cNvSpPr txBox="1"/>
          <p:nvPr/>
        </p:nvSpPr>
        <p:spPr>
          <a:xfrm>
            <a:off x="3715304" y="6086682"/>
            <a:ext cx="6240765" cy="400110"/>
          </a:xfrm>
          <a:prstGeom prst="rect">
            <a:avLst/>
          </a:prstGeom>
          <a:noFill/>
        </p:spPr>
        <p:txBody>
          <a:bodyPr wrap="square" rtlCol="0">
            <a:spAutoFit/>
          </a:bodyPr>
          <a:lstStyle/>
          <a:p>
            <a:r>
              <a:rPr lang="en-GB" sz="2000" b="1" dirty="0">
                <a:solidFill>
                  <a:prstClr val="black"/>
                </a:solidFill>
                <a:latin typeface="Montserrat" pitchFamily="2" charset="77"/>
                <a:cs typeface="Arial" panose="020B0604020202020204" pitchFamily="34" charset="0"/>
              </a:rPr>
              <a:t> </a:t>
            </a:r>
          </a:p>
        </p:txBody>
      </p:sp>
      <p:graphicFrame>
        <p:nvGraphicFramePr>
          <p:cNvPr id="2" name="Google Shape;201;g25cc993c7b0_4_105">
            <a:extLst>
              <a:ext uri="{FF2B5EF4-FFF2-40B4-BE49-F238E27FC236}">
                <a16:creationId xmlns:a16="http://schemas.microsoft.com/office/drawing/2014/main" id="{D1E1E2BD-23CB-26F1-0676-A9BA5321EC01}"/>
              </a:ext>
            </a:extLst>
          </p:cNvPr>
          <p:cNvGraphicFramePr/>
          <p:nvPr>
            <p:extLst>
              <p:ext uri="{D42A27DB-BD31-4B8C-83A1-F6EECF244321}">
                <p14:modId xmlns:p14="http://schemas.microsoft.com/office/powerpoint/2010/main" val="3299070362"/>
              </p:ext>
            </p:extLst>
          </p:nvPr>
        </p:nvGraphicFramePr>
        <p:xfrm>
          <a:off x="1091682" y="1264365"/>
          <a:ext cx="8910733" cy="4697895"/>
        </p:xfrm>
        <a:graphic>
          <a:graphicData uri="http://schemas.openxmlformats.org/drawingml/2006/table">
            <a:tbl>
              <a:tblPr>
                <a:noFill/>
              </a:tblPr>
              <a:tblGrid>
                <a:gridCol w="2077526">
                  <a:extLst>
                    <a:ext uri="{9D8B030D-6E8A-4147-A177-3AD203B41FA5}">
                      <a16:colId xmlns:a16="http://schemas.microsoft.com/office/drawing/2014/main" val="20000"/>
                    </a:ext>
                  </a:extLst>
                </a:gridCol>
                <a:gridCol w="3433693">
                  <a:extLst>
                    <a:ext uri="{9D8B030D-6E8A-4147-A177-3AD203B41FA5}">
                      <a16:colId xmlns:a16="http://schemas.microsoft.com/office/drawing/2014/main" val="20001"/>
                    </a:ext>
                  </a:extLst>
                </a:gridCol>
                <a:gridCol w="3399514">
                  <a:extLst>
                    <a:ext uri="{9D8B030D-6E8A-4147-A177-3AD203B41FA5}">
                      <a16:colId xmlns:a16="http://schemas.microsoft.com/office/drawing/2014/main" val="20002"/>
                    </a:ext>
                  </a:extLst>
                </a:gridCol>
              </a:tblGrid>
              <a:tr h="339269">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rtl="0">
                        <a:lnSpc>
                          <a:spcPct val="100000"/>
                        </a:lnSpc>
                        <a:spcBef>
                          <a:spcPts val="0"/>
                        </a:spcBef>
                        <a:spcAft>
                          <a:spcPts val="0"/>
                        </a:spcAft>
                        <a:buClr>
                          <a:srgbClr val="000000"/>
                        </a:buClr>
                        <a:buSzPts val="1100"/>
                        <a:buFont typeface="Arial"/>
                        <a:buNone/>
                      </a:pPr>
                      <a:r>
                        <a:rPr lang="en" sz="1200" b="1" i="0" u="none" strike="noStrike" cap="none">
                          <a:solidFill>
                            <a:srgbClr val="FFFFFF"/>
                          </a:solidFill>
                          <a:latin typeface="Calibri"/>
                          <a:ea typeface="Calibri"/>
                          <a:cs typeface="Calibri"/>
                          <a:sym typeface="Calibri"/>
                        </a:rPr>
                        <a:t>Design Decision​</a:t>
                      </a:r>
                      <a:endParaRPr b="1" i="0" u="none" strike="noStrike" cap="none">
                        <a:solidFill>
                          <a:srgbClr val="FFFFFF"/>
                        </a:solidFill>
                        <a:latin typeface="Calibri"/>
                        <a:ea typeface="Calibri"/>
                        <a:cs typeface="Calibri"/>
                        <a:sym typeface="Calibri"/>
                      </a:endParaRPr>
                    </a:p>
                  </a:txBody>
                  <a:tcPr marL="63100" marR="63100" marT="31550" marB="31550" anchor="ctr">
                    <a:lnL w="11100" cap="flat" cmpd="sng">
                      <a:solidFill>
                        <a:srgbClr val="FFFFFF"/>
                      </a:solidFill>
                      <a:prstDash val="solid"/>
                      <a:round/>
                      <a:headEnd type="none" w="sm" len="sm"/>
                      <a:tailEnd type="none" w="sm" len="sm"/>
                    </a:lnL>
                    <a:lnR w="11100" cap="flat" cmpd="sng">
                      <a:solidFill>
                        <a:srgbClr val="FFFFFF"/>
                      </a:solidFill>
                      <a:prstDash val="solid"/>
                      <a:round/>
                      <a:headEnd type="none" w="sm" len="sm"/>
                      <a:tailEnd type="none" w="sm" len="sm"/>
                    </a:lnR>
                    <a:lnT w="11100" cap="flat" cmpd="sng">
                      <a:solidFill>
                        <a:srgbClr val="FFFFFF"/>
                      </a:solidFill>
                      <a:prstDash val="solid"/>
                      <a:round/>
                      <a:headEnd type="none" w="sm" len="sm"/>
                      <a:tailEnd type="none" w="sm" len="sm"/>
                    </a:lnT>
                    <a:lnB w="11100" cap="flat" cmpd="sng">
                      <a:solidFill>
                        <a:srgbClr val="FFFFFF"/>
                      </a:solidFill>
                      <a:prstDash val="solid"/>
                      <a:round/>
                      <a:headEnd type="none" w="sm" len="sm"/>
                      <a:tailEnd type="none" w="sm" len="sm"/>
                    </a:lnB>
                    <a:lnTlToBr w="12700" cmpd="sng">
                      <a:noFill/>
                      <a:prstDash val="solid"/>
                    </a:lnTlToBr>
                    <a:lnBlToTr w="12700" cmpd="sng">
                      <a:noFill/>
                      <a:prstDash val="solid"/>
                    </a:lnBlToTr>
                    <a:gradFill>
                      <a:gsLst>
                        <a:gs pos="0">
                          <a:srgbClr val="250D62"/>
                        </a:gs>
                        <a:gs pos="100000">
                          <a:srgbClr val="2E64CC"/>
                        </a:gs>
                      </a:gsLst>
                      <a:lin ang="8099331" scaled="0"/>
                    </a:gra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rtl="0">
                        <a:lnSpc>
                          <a:spcPct val="100000"/>
                        </a:lnSpc>
                        <a:spcBef>
                          <a:spcPts val="0"/>
                        </a:spcBef>
                        <a:spcAft>
                          <a:spcPts val="0"/>
                        </a:spcAft>
                        <a:buClr>
                          <a:srgbClr val="000000"/>
                        </a:buClr>
                        <a:buSzPts val="1100"/>
                        <a:buFont typeface="Arial"/>
                        <a:buNone/>
                      </a:pPr>
                      <a:r>
                        <a:rPr lang="en" sz="1200" b="1" i="0" u="none" strike="noStrike" cap="none">
                          <a:solidFill>
                            <a:srgbClr val="FFFFFF"/>
                          </a:solidFill>
                          <a:latin typeface="Calibri"/>
                          <a:ea typeface="Calibri"/>
                          <a:cs typeface="Calibri"/>
                          <a:sym typeface="Calibri"/>
                        </a:rPr>
                        <a:t>Ultimate Vision ​</a:t>
                      </a:r>
                      <a:endParaRPr b="1" i="0" u="none" strike="noStrike" cap="none">
                        <a:solidFill>
                          <a:srgbClr val="FFFFFF"/>
                        </a:solidFill>
                        <a:latin typeface="Calibri"/>
                        <a:ea typeface="Calibri"/>
                        <a:cs typeface="Calibri"/>
                        <a:sym typeface="Calibri"/>
                      </a:endParaRPr>
                    </a:p>
                  </a:txBody>
                  <a:tcPr marL="63100" marR="63100" marT="31550" marB="31550" anchor="ctr">
                    <a:lnL w="11100" cap="flat" cmpd="sng">
                      <a:solidFill>
                        <a:srgbClr val="FFFFFF"/>
                      </a:solidFill>
                      <a:prstDash val="solid"/>
                      <a:round/>
                      <a:headEnd type="none" w="sm" len="sm"/>
                      <a:tailEnd type="none" w="sm" len="sm"/>
                    </a:lnL>
                    <a:lnR w="11100" cap="flat" cmpd="sng">
                      <a:solidFill>
                        <a:srgbClr val="FFFFFF"/>
                      </a:solidFill>
                      <a:prstDash val="solid"/>
                      <a:round/>
                      <a:headEnd type="none" w="sm" len="sm"/>
                      <a:tailEnd type="none" w="sm" len="sm"/>
                    </a:lnR>
                    <a:lnT w="11100" cap="flat" cmpd="sng">
                      <a:solidFill>
                        <a:srgbClr val="FFFFFF"/>
                      </a:solidFill>
                      <a:prstDash val="solid"/>
                      <a:round/>
                      <a:headEnd type="none" w="sm" len="sm"/>
                      <a:tailEnd type="none" w="sm" len="sm"/>
                    </a:lnT>
                    <a:lnB w="11100" cap="flat" cmpd="sng">
                      <a:solidFill>
                        <a:srgbClr val="FFFFFF"/>
                      </a:solidFill>
                      <a:prstDash val="solid"/>
                      <a:round/>
                      <a:headEnd type="none" w="sm" len="sm"/>
                      <a:tailEnd type="none" w="sm" len="sm"/>
                    </a:lnB>
                    <a:lnTlToBr w="12700" cmpd="sng">
                      <a:noFill/>
                      <a:prstDash val="solid"/>
                    </a:lnTlToBr>
                    <a:lnBlToTr w="12700" cmpd="sng">
                      <a:noFill/>
                      <a:prstDash val="solid"/>
                    </a:lnBlToTr>
                    <a:gradFill>
                      <a:gsLst>
                        <a:gs pos="0">
                          <a:srgbClr val="250D62"/>
                        </a:gs>
                        <a:gs pos="100000">
                          <a:srgbClr val="2E64CC"/>
                        </a:gs>
                      </a:gsLst>
                      <a:lin ang="8099331" scaled="0"/>
                    </a:gra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rtl="0">
                        <a:lnSpc>
                          <a:spcPct val="100000"/>
                        </a:lnSpc>
                        <a:spcBef>
                          <a:spcPts val="0"/>
                        </a:spcBef>
                        <a:spcAft>
                          <a:spcPts val="0"/>
                        </a:spcAft>
                        <a:buClr>
                          <a:srgbClr val="000000"/>
                        </a:buClr>
                        <a:buSzPts val="1100"/>
                        <a:buFont typeface="Arial"/>
                        <a:buNone/>
                      </a:pPr>
                      <a:r>
                        <a:rPr lang="en" sz="1200" b="1">
                          <a:solidFill>
                            <a:srgbClr val="FFFFFF"/>
                          </a:solidFill>
                          <a:latin typeface="Calibri"/>
                          <a:ea typeface="Calibri"/>
                          <a:cs typeface="Calibri"/>
                          <a:sym typeface="Calibri"/>
                        </a:rPr>
                        <a:t>Technical </a:t>
                      </a:r>
                      <a:r>
                        <a:rPr lang="en" sz="1200" b="1" i="0" u="none" strike="noStrike" cap="none">
                          <a:solidFill>
                            <a:srgbClr val="FFFFFF"/>
                          </a:solidFill>
                          <a:latin typeface="Calibri"/>
                          <a:ea typeface="Calibri"/>
                          <a:cs typeface="Calibri"/>
                          <a:sym typeface="Calibri"/>
                        </a:rPr>
                        <a:t>POC</a:t>
                      </a:r>
                      <a:endParaRPr b="1" i="0" u="none" strike="noStrike" cap="none">
                        <a:solidFill>
                          <a:srgbClr val="FFFFFF"/>
                        </a:solidFill>
                        <a:latin typeface="Calibri"/>
                        <a:ea typeface="Calibri"/>
                        <a:cs typeface="Calibri"/>
                        <a:sym typeface="Calibri"/>
                      </a:endParaRPr>
                    </a:p>
                  </a:txBody>
                  <a:tcPr marL="63100" marR="63100" marT="31550" marB="31550" anchor="ctr">
                    <a:lnL w="11100" cap="flat" cmpd="sng">
                      <a:solidFill>
                        <a:srgbClr val="FFFFFF"/>
                      </a:solidFill>
                      <a:prstDash val="solid"/>
                      <a:round/>
                      <a:headEnd type="none" w="sm" len="sm"/>
                      <a:tailEnd type="none" w="sm" len="sm"/>
                    </a:lnL>
                    <a:lnR w="11100" cap="flat" cmpd="sng">
                      <a:solidFill>
                        <a:srgbClr val="FFFFFF"/>
                      </a:solidFill>
                      <a:prstDash val="solid"/>
                      <a:round/>
                      <a:headEnd type="none" w="sm" len="sm"/>
                      <a:tailEnd type="none" w="sm" len="sm"/>
                    </a:lnR>
                    <a:lnT w="11100" cap="flat" cmpd="sng">
                      <a:solidFill>
                        <a:srgbClr val="FFFFFF"/>
                      </a:solidFill>
                      <a:prstDash val="solid"/>
                      <a:round/>
                      <a:headEnd type="none" w="sm" len="sm"/>
                      <a:tailEnd type="none" w="sm" len="sm"/>
                    </a:lnT>
                    <a:lnB w="11100" cap="flat" cmpd="sng">
                      <a:solidFill>
                        <a:srgbClr val="FFFFFF"/>
                      </a:solidFill>
                      <a:prstDash val="solid"/>
                      <a:round/>
                      <a:headEnd type="none" w="sm" len="sm"/>
                      <a:tailEnd type="none" w="sm" len="sm"/>
                    </a:lnB>
                    <a:lnTlToBr w="12700" cmpd="sng">
                      <a:noFill/>
                      <a:prstDash val="solid"/>
                    </a:lnTlToBr>
                    <a:lnBlToTr w="12700" cmpd="sng">
                      <a:noFill/>
                      <a:prstDash val="solid"/>
                    </a:lnBlToTr>
                    <a:gradFill>
                      <a:gsLst>
                        <a:gs pos="0">
                          <a:srgbClr val="250D62"/>
                        </a:gs>
                        <a:gs pos="100000">
                          <a:srgbClr val="2E64CC"/>
                        </a:gs>
                      </a:gsLst>
                      <a:lin ang="8099331" scaled="0"/>
                    </a:gradFill>
                  </a:tcPr>
                </a:tc>
                <a:extLst>
                  <a:ext uri="{0D108BD9-81ED-4DB2-BD59-A6C34878D82A}">
                    <a16:rowId xmlns:a16="http://schemas.microsoft.com/office/drawing/2014/main" val="10000"/>
                  </a:ext>
                </a:extLst>
              </a:tr>
              <a:tr h="570286">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rtl="0">
                        <a:lnSpc>
                          <a:spcPct val="100000"/>
                        </a:lnSpc>
                        <a:spcBef>
                          <a:spcPts val="0"/>
                        </a:spcBef>
                        <a:spcAft>
                          <a:spcPts val="0"/>
                        </a:spcAft>
                        <a:buClr>
                          <a:srgbClr val="000000"/>
                        </a:buClr>
                        <a:buSzPts val="1000"/>
                        <a:buFont typeface="Arial"/>
                        <a:buNone/>
                      </a:pPr>
                      <a:r>
                        <a:rPr lang="en" sz="1100" i="0" u="none" strike="noStrike" cap="none">
                          <a:solidFill>
                            <a:srgbClr val="000000"/>
                          </a:solidFill>
                          <a:latin typeface="Calibri"/>
                          <a:ea typeface="Calibri"/>
                          <a:cs typeface="Calibri"/>
                          <a:sym typeface="Calibri"/>
                        </a:rPr>
                        <a:t>Countries​</a:t>
                      </a:r>
                      <a:endParaRPr i="0" u="none" strike="noStrike" cap="none">
                        <a:solidFill>
                          <a:srgbClr val="000000"/>
                        </a:solidFill>
                        <a:latin typeface="Calibri"/>
                        <a:ea typeface="Calibri"/>
                        <a:cs typeface="Calibri"/>
                        <a:sym typeface="Calibri"/>
                      </a:endParaRPr>
                    </a:p>
                  </a:txBody>
                  <a:tcPr marL="63100" marR="63100" marT="31550" marB="31550" anchor="ctr">
                    <a:lnL w="11100" cap="flat" cmpd="sng">
                      <a:solidFill>
                        <a:srgbClr val="FFFFFF"/>
                      </a:solidFill>
                      <a:prstDash val="solid"/>
                      <a:round/>
                      <a:headEnd type="none" w="sm" len="sm"/>
                      <a:tailEnd type="none" w="sm" len="sm"/>
                    </a:lnL>
                    <a:lnR w="11100" cap="flat" cmpd="sng">
                      <a:solidFill>
                        <a:srgbClr val="FFFFFF"/>
                      </a:solidFill>
                      <a:prstDash val="solid"/>
                      <a:round/>
                      <a:headEnd type="none" w="sm" len="sm"/>
                      <a:tailEnd type="none" w="sm" len="sm"/>
                    </a:lnR>
                    <a:lnT w="11100" cap="flat" cmpd="sng">
                      <a:solidFill>
                        <a:srgbClr val="FFFFFF"/>
                      </a:solidFill>
                      <a:prstDash val="solid"/>
                      <a:round/>
                      <a:headEnd type="none" w="sm" len="sm"/>
                      <a:tailEnd type="none" w="sm" len="sm"/>
                    </a:lnT>
                    <a:lnB w="111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DEE3E5"/>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rtl="0">
                        <a:lnSpc>
                          <a:spcPct val="100000"/>
                        </a:lnSpc>
                        <a:spcBef>
                          <a:spcPts val="0"/>
                        </a:spcBef>
                        <a:spcAft>
                          <a:spcPts val="0"/>
                        </a:spcAft>
                        <a:buClr>
                          <a:srgbClr val="000000"/>
                        </a:buClr>
                        <a:buSzPts val="1000"/>
                        <a:buFont typeface="Arial"/>
                        <a:buNone/>
                      </a:pPr>
                      <a:r>
                        <a:rPr lang="en" sz="1100" i="0" u="none" strike="noStrike" cap="none">
                          <a:solidFill>
                            <a:srgbClr val="000000"/>
                          </a:solidFill>
                          <a:latin typeface="Calibri"/>
                          <a:ea typeface="Calibri"/>
                          <a:cs typeface="Calibri"/>
                          <a:sym typeface="Calibri"/>
                        </a:rPr>
                        <a:t>Connecting the entire COMESA region​</a:t>
                      </a:r>
                      <a:endParaRPr i="0" u="none" strike="noStrike" cap="none">
                        <a:solidFill>
                          <a:srgbClr val="000000"/>
                        </a:solidFill>
                        <a:latin typeface="Calibri"/>
                        <a:ea typeface="Calibri"/>
                        <a:cs typeface="Calibri"/>
                        <a:sym typeface="Calibri"/>
                      </a:endParaRPr>
                    </a:p>
                  </a:txBody>
                  <a:tcPr marL="63100" marR="63100" marT="31550" marB="31550" anchor="ctr">
                    <a:lnL w="11100" cap="flat" cmpd="sng">
                      <a:solidFill>
                        <a:srgbClr val="FFFFFF"/>
                      </a:solidFill>
                      <a:prstDash val="solid"/>
                      <a:round/>
                      <a:headEnd type="none" w="sm" len="sm"/>
                      <a:tailEnd type="none" w="sm" len="sm"/>
                    </a:lnL>
                    <a:lnR w="11100" cap="flat" cmpd="sng">
                      <a:solidFill>
                        <a:srgbClr val="FFFFFF"/>
                      </a:solidFill>
                      <a:prstDash val="solid"/>
                      <a:round/>
                      <a:headEnd type="none" w="sm" len="sm"/>
                      <a:tailEnd type="none" w="sm" len="sm"/>
                    </a:lnR>
                    <a:lnT w="11100" cap="flat" cmpd="sng">
                      <a:solidFill>
                        <a:srgbClr val="FFFFFF"/>
                      </a:solidFill>
                      <a:prstDash val="solid"/>
                      <a:round/>
                      <a:headEnd type="none" w="sm" len="sm"/>
                      <a:tailEnd type="none" w="sm" len="sm"/>
                    </a:lnT>
                    <a:lnB w="111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DEE3E5"/>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rtl="0">
                        <a:lnSpc>
                          <a:spcPct val="100000"/>
                        </a:lnSpc>
                        <a:spcBef>
                          <a:spcPts val="0"/>
                        </a:spcBef>
                        <a:spcAft>
                          <a:spcPts val="0"/>
                        </a:spcAft>
                        <a:buClr>
                          <a:srgbClr val="000000"/>
                        </a:buClr>
                        <a:buSzPts val="1000"/>
                        <a:buFont typeface="Arial"/>
                        <a:buNone/>
                      </a:pPr>
                      <a:r>
                        <a:rPr lang="en" sz="1100" i="0" u="none" strike="noStrike" cap="none">
                          <a:solidFill>
                            <a:srgbClr val="000000"/>
                          </a:solidFill>
                          <a:latin typeface="Calibri"/>
                          <a:ea typeface="Calibri"/>
                          <a:cs typeface="Calibri"/>
                          <a:sym typeface="Calibri"/>
                        </a:rPr>
                        <a:t>Malawi - Zambia​</a:t>
                      </a:r>
                      <a:endParaRPr i="0" u="none" strike="noStrike" cap="none">
                        <a:solidFill>
                          <a:srgbClr val="000000"/>
                        </a:solidFill>
                        <a:latin typeface="Calibri"/>
                        <a:ea typeface="Calibri"/>
                        <a:cs typeface="Calibri"/>
                        <a:sym typeface="Calibri"/>
                      </a:endParaRPr>
                    </a:p>
                  </a:txBody>
                  <a:tcPr marL="63100" marR="63100" marT="31550" marB="31550" anchor="ctr">
                    <a:lnL w="11100" cap="flat" cmpd="sng">
                      <a:solidFill>
                        <a:srgbClr val="FFFFFF"/>
                      </a:solidFill>
                      <a:prstDash val="solid"/>
                      <a:round/>
                      <a:headEnd type="none" w="sm" len="sm"/>
                      <a:tailEnd type="none" w="sm" len="sm"/>
                    </a:lnL>
                    <a:lnR w="11100" cap="flat" cmpd="sng">
                      <a:solidFill>
                        <a:srgbClr val="FFFFFF"/>
                      </a:solidFill>
                      <a:prstDash val="solid"/>
                      <a:round/>
                      <a:headEnd type="none" w="sm" len="sm"/>
                      <a:tailEnd type="none" w="sm" len="sm"/>
                    </a:lnR>
                    <a:lnT w="11100" cap="flat" cmpd="sng">
                      <a:solidFill>
                        <a:srgbClr val="FFFFFF"/>
                      </a:solidFill>
                      <a:prstDash val="solid"/>
                      <a:round/>
                      <a:headEnd type="none" w="sm" len="sm"/>
                      <a:tailEnd type="none" w="sm" len="sm"/>
                    </a:lnT>
                    <a:lnB w="111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DEE3E5"/>
                    </a:solidFill>
                  </a:tcPr>
                </a:tc>
                <a:extLst>
                  <a:ext uri="{0D108BD9-81ED-4DB2-BD59-A6C34878D82A}">
                    <a16:rowId xmlns:a16="http://schemas.microsoft.com/office/drawing/2014/main" val="10001"/>
                  </a:ext>
                </a:extLst>
              </a:tr>
              <a:tr h="1011904">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rtl="0">
                        <a:lnSpc>
                          <a:spcPct val="100000"/>
                        </a:lnSpc>
                        <a:spcBef>
                          <a:spcPts val="0"/>
                        </a:spcBef>
                        <a:spcAft>
                          <a:spcPts val="0"/>
                        </a:spcAft>
                        <a:buClr>
                          <a:srgbClr val="000000"/>
                        </a:buClr>
                        <a:buSzPts val="1000"/>
                        <a:buFont typeface="Arial"/>
                        <a:buNone/>
                      </a:pPr>
                      <a:r>
                        <a:rPr lang="en" sz="1100" i="0" u="none" strike="noStrike" cap="none" dirty="0">
                          <a:solidFill>
                            <a:srgbClr val="000000"/>
                          </a:solidFill>
                          <a:latin typeface="Calibri"/>
                          <a:ea typeface="Calibri"/>
                          <a:cs typeface="Calibri"/>
                          <a:sym typeface="Calibri"/>
                        </a:rPr>
                        <a:t>Policy environments​</a:t>
                      </a:r>
                      <a:endParaRPr i="0" u="none" strike="noStrike" cap="none" dirty="0">
                        <a:solidFill>
                          <a:srgbClr val="000000"/>
                        </a:solidFill>
                        <a:latin typeface="Calibri"/>
                        <a:ea typeface="Calibri"/>
                        <a:cs typeface="Calibri"/>
                        <a:sym typeface="Calibri"/>
                      </a:endParaRPr>
                    </a:p>
                  </a:txBody>
                  <a:tcPr marL="63100" marR="63100" marT="31550" marB="31550" anchor="ctr">
                    <a:lnL w="11100" cap="flat" cmpd="sng">
                      <a:solidFill>
                        <a:srgbClr val="FFFFFF"/>
                      </a:solidFill>
                      <a:prstDash val="solid"/>
                      <a:round/>
                      <a:headEnd type="none" w="sm" len="sm"/>
                      <a:tailEnd type="none" w="sm" len="sm"/>
                    </a:lnL>
                    <a:lnR w="11100" cap="flat" cmpd="sng">
                      <a:solidFill>
                        <a:srgbClr val="FFFFFF"/>
                      </a:solidFill>
                      <a:prstDash val="solid"/>
                      <a:round/>
                      <a:headEnd type="none" w="sm" len="sm"/>
                      <a:tailEnd type="none" w="sm" len="sm"/>
                    </a:lnR>
                    <a:lnT w="11100" cap="flat" cmpd="sng">
                      <a:solidFill>
                        <a:srgbClr val="FFFFFF"/>
                      </a:solidFill>
                      <a:prstDash val="solid"/>
                      <a:round/>
                      <a:headEnd type="none" w="sm" len="sm"/>
                      <a:tailEnd type="none" w="sm" len="sm"/>
                    </a:lnT>
                    <a:lnB w="111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EFF2F3"/>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rtl="0">
                        <a:lnSpc>
                          <a:spcPct val="100000"/>
                        </a:lnSpc>
                        <a:spcBef>
                          <a:spcPts val="0"/>
                        </a:spcBef>
                        <a:spcAft>
                          <a:spcPts val="0"/>
                        </a:spcAft>
                        <a:buClr>
                          <a:srgbClr val="000000"/>
                        </a:buClr>
                        <a:buSzPts val="1000"/>
                        <a:buFont typeface="Arial"/>
                        <a:buNone/>
                      </a:pPr>
                      <a:r>
                        <a:rPr lang="en" sz="1100" i="0" u="none" strike="noStrike" cap="none" dirty="0">
                          <a:solidFill>
                            <a:srgbClr val="000000"/>
                          </a:solidFill>
                          <a:latin typeface="Calibri"/>
                          <a:ea typeface="Calibri"/>
                          <a:cs typeface="Calibri"/>
                          <a:sym typeface="Calibri"/>
                        </a:rPr>
                        <a:t>Accommodate the significant differences found either through policy harmonization or by identification of an appropriate service level that is included in the Rulebook​</a:t>
                      </a:r>
                      <a:endParaRPr i="0" u="none" strike="noStrike" cap="none" dirty="0">
                        <a:solidFill>
                          <a:srgbClr val="000000"/>
                        </a:solidFill>
                        <a:latin typeface="Calibri"/>
                        <a:ea typeface="Calibri"/>
                        <a:cs typeface="Calibri"/>
                        <a:sym typeface="Calibri"/>
                      </a:endParaRPr>
                    </a:p>
                  </a:txBody>
                  <a:tcPr marL="63100" marR="63100" marT="31550" marB="31550" anchor="ctr">
                    <a:lnL w="11100" cap="flat" cmpd="sng">
                      <a:solidFill>
                        <a:srgbClr val="FFFFFF"/>
                      </a:solidFill>
                      <a:prstDash val="solid"/>
                      <a:round/>
                      <a:headEnd type="none" w="sm" len="sm"/>
                      <a:tailEnd type="none" w="sm" len="sm"/>
                    </a:lnL>
                    <a:lnR w="11100" cap="flat" cmpd="sng">
                      <a:solidFill>
                        <a:srgbClr val="FFFFFF"/>
                      </a:solidFill>
                      <a:prstDash val="solid"/>
                      <a:round/>
                      <a:headEnd type="none" w="sm" len="sm"/>
                      <a:tailEnd type="none" w="sm" len="sm"/>
                    </a:lnR>
                    <a:lnT w="11100" cap="flat" cmpd="sng">
                      <a:solidFill>
                        <a:srgbClr val="FFFFFF"/>
                      </a:solidFill>
                      <a:prstDash val="solid"/>
                      <a:round/>
                      <a:headEnd type="none" w="sm" len="sm"/>
                      <a:tailEnd type="none" w="sm" len="sm"/>
                    </a:lnT>
                    <a:lnB w="111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EFF2F3"/>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rtl="0">
                        <a:lnSpc>
                          <a:spcPct val="100000"/>
                        </a:lnSpc>
                        <a:spcBef>
                          <a:spcPts val="0"/>
                        </a:spcBef>
                        <a:spcAft>
                          <a:spcPts val="0"/>
                        </a:spcAft>
                        <a:buClr>
                          <a:srgbClr val="000000"/>
                        </a:buClr>
                        <a:buSzPts val="1000"/>
                        <a:buFont typeface="Arial"/>
                        <a:buNone/>
                      </a:pPr>
                      <a:r>
                        <a:rPr lang="en" sz="1100" i="0" u="none" strike="noStrike" cap="none">
                          <a:solidFill>
                            <a:srgbClr val="000000"/>
                          </a:solidFill>
                          <a:latin typeface="Calibri"/>
                          <a:ea typeface="Calibri"/>
                          <a:cs typeface="Calibri"/>
                          <a:sym typeface="Calibri"/>
                        </a:rPr>
                        <a:t>Relatively harmonized - requirements will be specified in the Rulebook​</a:t>
                      </a:r>
                      <a:endParaRPr i="0" u="none" strike="noStrike" cap="none">
                        <a:solidFill>
                          <a:srgbClr val="000000"/>
                        </a:solidFill>
                        <a:latin typeface="Calibri"/>
                        <a:ea typeface="Calibri"/>
                        <a:cs typeface="Calibri"/>
                        <a:sym typeface="Calibri"/>
                      </a:endParaRPr>
                    </a:p>
                  </a:txBody>
                  <a:tcPr marL="63100" marR="63100" marT="31550" marB="31550" anchor="ctr">
                    <a:lnL w="11100" cap="flat" cmpd="sng">
                      <a:solidFill>
                        <a:srgbClr val="FFFFFF"/>
                      </a:solidFill>
                      <a:prstDash val="solid"/>
                      <a:round/>
                      <a:headEnd type="none" w="sm" len="sm"/>
                      <a:tailEnd type="none" w="sm" len="sm"/>
                    </a:lnL>
                    <a:lnR w="11100" cap="flat" cmpd="sng">
                      <a:solidFill>
                        <a:srgbClr val="FFFFFF"/>
                      </a:solidFill>
                      <a:prstDash val="solid"/>
                      <a:round/>
                      <a:headEnd type="none" w="sm" len="sm"/>
                      <a:tailEnd type="none" w="sm" len="sm"/>
                    </a:lnR>
                    <a:lnT w="11100" cap="flat" cmpd="sng">
                      <a:solidFill>
                        <a:srgbClr val="FFFFFF"/>
                      </a:solidFill>
                      <a:prstDash val="solid"/>
                      <a:round/>
                      <a:headEnd type="none" w="sm" len="sm"/>
                      <a:tailEnd type="none" w="sm" len="sm"/>
                    </a:lnT>
                    <a:lnB w="111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EFF2F3"/>
                    </a:solidFill>
                  </a:tcPr>
                </a:tc>
                <a:extLst>
                  <a:ext uri="{0D108BD9-81ED-4DB2-BD59-A6C34878D82A}">
                    <a16:rowId xmlns:a16="http://schemas.microsoft.com/office/drawing/2014/main" val="10002"/>
                  </a:ext>
                </a:extLst>
              </a:tr>
              <a:tr h="327193">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rtl="0">
                        <a:lnSpc>
                          <a:spcPct val="100000"/>
                        </a:lnSpc>
                        <a:spcBef>
                          <a:spcPts val="0"/>
                        </a:spcBef>
                        <a:spcAft>
                          <a:spcPts val="0"/>
                        </a:spcAft>
                        <a:buClr>
                          <a:srgbClr val="000000"/>
                        </a:buClr>
                        <a:buSzPts val="1000"/>
                        <a:buFont typeface="Arial"/>
                        <a:buNone/>
                      </a:pPr>
                      <a:r>
                        <a:rPr lang="en" sz="1100" i="0" u="none" strike="noStrike" cap="none">
                          <a:solidFill>
                            <a:srgbClr val="000000"/>
                          </a:solidFill>
                          <a:latin typeface="Calibri"/>
                          <a:ea typeface="Calibri"/>
                          <a:cs typeface="Calibri"/>
                          <a:sym typeface="Calibri"/>
                        </a:rPr>
                        <a:t>Integration Model​</a:t>
                      </a:r>
                      <a:endParaRPr i="0" u="none" strike="noStrike" cap="none">
                        <a:solidFill>
                          <a:srgbClr val="000000"/>
                        </a:solidFill>
                        <a:latin typeface="Calibri"/>
                        <a:ea typeface="Calibri"/>
                        <a:cs typeface="Calibri"/>
                        <a:sym typeface="Calibri"/>
                      </a:endParaRPr>
                    </a:p>
                  </a:txBody>
                  <a:tcPr marL="63100" marR="63100" marT="31550" marB="31550" anchor="ctr">
                    <a:lnL w="11100" cap="flat" cmpd="sng">
                      <a:solidFill>
                        <a:srgbClr val="FFFFFF"/>
                      </a:solidFill>
                      <a:prstDash val="solid"/>
                      <a:round/>
                      <a:headEnd type="none" w="sm" len="sm"/>
                      <a:tailEnd type="none" w="sm" len="sm"/>
                    </a:lnL>
                    <a:lnR w="11100" cap="flat" cmpd="sng">
                      <a:solidFill>
                        <a:srgbClr val="FFFFFF"/>
                      </a:solidFill>
                      <a:prstDash val="solid"/>
                      <a:round/>
                      <a:headEnd type="none" w="sm" len="sm"/>
                      <a:tailEnd type="none" w="sm" len="sm"/>
                    </a:lnR>
                    <a:lnT w="11100" cap="flat" cmpd="sng">
                      <a:solidFill>
                        <a:srgbClr val="FFFFFF"/>
                      </a:solidFill>
                      <a:prstDash val="solid"/>
                      <a:round/>
                      <a:headEnd type="none" w="sm" len="sm"/>
                      <a:tailEnd type="none" w="sm" len="sm"/>
                    </a:lnT>
                    <a:lnB w="111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DEE3E5"/>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rtl="0">
                        <a:lnSpc>
                          <a:spcPct val="100000"/>
                        </a:lnSpc>
                        <a:spcBef>
                          <a:spcPts val="0"/>
                        </a:spcBef>
                        <a:spcAft>
                          <a:spcPts val="0"/>
                        </a:spcAft>
                        <a:buClr>
                          <a:srgbClr val="000000"/>
                        </a:buClr>
                        <a:buSzPts val="1000"/>
                        <a:buFont typeface="Arial"/>
                        <a:buNone/>
                      </a:pPr>
                      <a:r>
                        <a:rPr lang="en" sz="1100" i="0" u="none" strike="noStrike" cap="none">
                          <a:solidFill>
                            <a:srgbClr val="000000"/>
                          </a:solidFill>
                          <a:latin typeface="Calibri"/>
                          <a:ea typeface="Calibri"/>
                          <a:cs typeface="Calibri"/>
                          <a:sym typeface="Calibri"/>
                        </a:rPr>
                        <a:t>Fully centralized regional system​</a:t>
                      </a:r>
                      <a:endParaRPr i="0" u="none" strike="noStrike" cap="none">
                        <a:solidFill>
                          <a:srgbClr val="000000"/>
                        </a:solidFill>
                        <a:latin typeface="Calibri"/>
                        <a:ea typeface="Calibri"/>
                        <a:cs typeface="Calibri"/>
                        <a:sym typeface="Calibri"/>
                      </a:endParaRPr>
                    </a:p>
                  </a:txBody>
                  <a:tcPr marL="63100" marR="63100" marT="31550" marB="31550" anchor="ctr">
                    <a:lnL w="11100" cap="flat" cmpd="sng">
                      <a:solidFill>
                        <a:srgbClr val="FFFFFF"/>
                      </a:solidFill>
                      <a:prstDash val="solid"/>
                      <a:round/>
                      <a:headEnd type="none" w="sm" len="sm"/>
                      <a:tailEnd type="none" w="sm" len="sm"/>
                    </a:lnL>
                    <a:lnR w="11100" cap="flat" cmpd="sng">
                      <a:solidFill>
                        <a:srgbClr val="FFFFFF"/>
                      </a:solidFill>
                      <a:prstDash val="solid"/>
                      <a:round/>
                      <a:headEnd type="none" w="sm" len="sm"/>
                      <a:tailEnd type="none" w="sm" len="sm"/>
                    </a:lnR>
                    <a:lnT w="11100" cap="flat" cmpd="sng">
                      <a:solidFill>
                        <a:srgbClr val="FFFFFF"/>
                      </a:solidFill>
                      <a:prstDash val="solid"/>
                      <a:round/>
                      <a:headEnd type="none" w="sm" len="sm"/>
                      <a:tailEnd type="none" w="sm" len="sm"/>
                    </a:lnT>
                    <a:lnB w="111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DEE3E5"/>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rtl="0">
                        <a:lnSpc>
                          <a:spcPct val="100000"/>
                        </a:lnSpc>
                        <a:spcBef>
                          <a:spcPts val="0"/>
                        </a:spcBef>
                        <a:spcAft>
                          <a:spcPts val="0"/>
                        </a:spcAft>
                        <a:buClr>
                          <a:srgbClr val="000000"/>
                        </a:buClr>
                        <a:buSzPts val="1000"/>
                        <a:buFont typeface="Arial"/>
                        <a:buNone/>
                      </a:pPr>
                      <a:r>
                        <a:rPr lang="en" sz="1100" i="0" u="none" strike="noStrike" cap="none">
                          <a:solidFill>
                            <a:srgbClr val="000000"/>
                          </a:solidFill>
                          <a:latin typeface="Calibri"/>
                          <a:ea typeface="Calibri"/>
                          <a:cs typeface="Calibri"/>
                          <a:sym typeface="Calibri"/>
                        </a:rPr>
                        <a:t>Fully centralized regional system​</a:t>
                      </a:r>
                      <a:endParaRPr i="0" u="none" strike="noStrike" cap="none">
                        <a:solidFill>
                          <a:srgbClr val="000000"/>
                        </a:solidFill>
                        <a:latin typeface="Calibri"/>
                        <a:ea typeface="Calibri"/>
                        <a:cs typeface="Calibri"/>
                        <a:sym typeface="Calibri"/>
                      </a:endParaRPr>
                    </a:p>
                  </a:txBody>
                  <a:tcPr marL="63100" marR="63100" marT="31550" marB="31550" anchor="ctr">
                    <a:lnL w="11100" cap="flat" cmpd="sng">
                      <a:solidFill>
                        <a:srgbClr val="FFFFFF"/>
                      </a:solidFill>
                      <a:prstDash val="solid"/>
                      <a:round/>
                      <a:headEnd type="none" w="sm" len="sm"/>
                      <a:tailEnd type="none" w="sm" len="sm"/>
                    </a:lnL>
                    <a:lnR w="11100" cap="flat" cmpd="sng">
                      <a:solidFill>
                        <a:srgbClr val="FFFFFF"/>
                      </a:solidFill>
                      <a:prstDash val="solid"/>
                      <a:round/>
                      <a:headEnd type="none" w="sm" len="sm"/>
                      <a:tailEnd type="none" w="sm" len="sm"/>
                    </a:lnR>
                    <a:lnT w="11100" cap="flat" cmpd="sng">
                      <a:solidFill>
                        <a:srgbClr val="FFFFFF"/>
                      </a:solidFill>
                      <a:prstDash val="solid"/>
                      <a:round/>
                      <a:headEnd type="none" w="sm" len="sm"/>
                      <a:tailEnd type="none" w="sm" len="sm"/>
                    </a:lnT>
                    <a:lnB w="111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DEE3E5"/>
                    </a:solidFill>
                  </a:tcPr>
                </a:tc>
                <a:extLst>
                  <a:ext uri="{0D108BD9-81ED-4DB2-BD59-A6C34878D82A}">
                    <a16:rowId xmlns:a16="http://schemas.microsoft.com/office/drawing/2014/main" val="10003"/>
                  </a:ext>
                </a:extLst>
              </a:tr>
              <a:tr h="813277">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rtl="0">
                        <a:lnSpc>
                          <a:spcPct val="100000"/>
                        </a:lnSpc>
                        <a:spcBef>
                          <a:spcPts val="0"/>
                        </a:spcBef>
                        <a:spcAft>
                          <a:spcPts val="0"/>
                        </a:spcAft>
                        <a:buClr>
                          <a:srgbClr val="000000"/>
                        </a:buClr>
                        <a:buSzPts val="1000"/>
                        <a:buFont typeface="Arial"/>
                        <a:buNone/>
                      </a:pPr>
                      <a:r>
                        <a:rPr lang="en" sz="1100" i="0" u="none" strike="noStrike" cap="none">
                          <a:solidFill>
                            <a:srgbClr val="000000"/>
                          </a:solidFill>
                          <a:latin typeface="Calibri"/>
                          <a:ea typeface="Calibri"/>
                          <a:cs typeface="Calibri"/>
                          <a:sym typeface="Calibri"/>
                        </a:rPr>
                        <a:t>Scheme Manager and Operator​</a:t>
                      </a:r>
                      <a:endParaRPr i="0" u="none" strike="noStrike" cap="none">
                        <a:solidFill>
                          <a:srgbClr val="000000"/>
                        </a:solidFill>
                        <a:latin typeface="Calibri"/>
                        <a:ea typeface="Calibri"/>
                        <a:cs typeface="Calibri"/>
                        <a:sym typeface="Calibri"/>
                      </a:endParaRPr>
                    </a:p>
                  </a:txBody>
                  <a:tcPr marL="63100" marR="63100" marT="31550" marB="31550" anchor="ctr">
                    <a:lnL w="11100" cap="flat" cmpd="sng">
                      <a:solidFill>
                        <a:srgbClr val="FFFFFF"/>
                      </a:solidFill>
                      <a:prstDash val="solid"/>
                      <a:round/>
                      <a:headEnd type="none" w="sm" len="sm"/>
                      <a:tailEnd type="none" w="sm" len="sm"/>
                    </a:lnL>
                    <a:lnR w="11100" cap="flat" cmpd="sng">
                      <a:solidFill>
                        <a:srgbClr val="FFFFFF"/>
                      </a:solidFill>
                      <a:prstDash val="solid"/>
                      <a:round/>
                      <a:headEnd type="none" w="sm" len="sm"/>
                      <a:tailEnd type="none" w="sm" len="sm"/>
                    </a:lnR>
                    <a:lnT w="11100" cap="flat" cmpd="sng">
                      <a:solidFill>
                        <a:srgbClr val="FFFFFF"/>
                      </a:solidFill>
                      <a:prstDash val="solid"/>
                      <a:round/>
                      <a:headEnd type="none" w="sm" len="sm"/>
                      <a:tailEnd type="none" w="sm" len="sm"/>
                    </a:lnT>
                    <a:lnB w="111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EFF2F3"/>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rtl="0">
                        <a:lnSpc>
                          <a:spcPct val="100000"/>
                        </a:lnSpc>
                        <a:spcBef>
                          <a:spcPts val="0"/>
                        </a:spcBef>
                        <a:spcAft>
                          <a:spcPts val="0"/>
                        </a:spcAft>
                        <a:buClr>
                          <a:srgbClr val="000000"/>
                        </a:buClr>
                        <a:buSzPts val="1000"/>
                        <a:buFont typeface="Arial"/>
                        <a:buNone/>
                      </a:pPr>
                      <a:r>
                        <a:rPr lang="en" sz="1100" i="0" u="none" strike="noStrike" cap="none">
                          <a:solidFill>
                            <a:srgbClr val="000000"/>
                          </a:solidFill>
                          <a:latin typeface="Calibri"/>
                          <a:ea typeface="Calibri"/>
                          <a:cs typeface="Calibri"/>
                          <a:sym typeface="Calibri"/>
                        </a:rPr>
                        <a:t>COMESA Participant Association with a Single operator-to be appointed by the Scheme Manager​</a:t>
                      </a:r>
                      <a:endParaRPr i="0" u="none" strike="noStrike" cap="none">
                        <a:solidFill>
                          <a:srgbClr val="000000"/>
                        </a:solidFill>
                        <a:latin typeface="Calibri"/>
                        <a:ea typeface="Calibri"/>
                        <a:cs typeface="Calibri"/>
                        <a:sym typeface="Calibri"/>
                      </a:endParaRPr>
                    </a:p>
                  </a:txBody>
                  <a:tcPr marL="63100" marR="63100" marT="31550" marB="31550" anchor="ctr">
                    <a:lnL w="11100" cap="flat" cmpd="sng">
                      <a:solidFill>
                        <a:srgbClr val="FFFFFF"/>
                      </a:solidFill>
                      <a:prstDash val="solid"/>
                      <a:round/>
                      <a:headEnd type="none" w="sm" len="sm"/>
                      <a:tailEnd type="none" w="sm" len="sm"/>
                    </a:lnL>
                    <a:lnR w="11100" cap="flat" cmpd="sng">
                      <a:solidFill>
                        <a:srgbClr val="FFFFFF"/>
                      </a:solidFill>
                      <a:prstDash val="solid"/>
                      <a:round/>
                      <a:headEnd type="none" w="sm" len="sm"/>
                      <a:tailEnd type="none" w="sm" len="sm"/>
                    </a:lnR>
                    <a:lnT w="11100" cap="flat" cmpd="sng">
                      <a:solidFill>
                        <a:srgbClr val="FFFFFF"/>
                      </a:solidFill>
                      <a:prstDash val="solid"/>
                      <a:round/>
                      <a:headEnd type="none" w="sm" len="sm"/>
                      <a:tailEnd type="none" w="sm" len="sm"/>
                    </a:lnT>
                    <a:lnB w="111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EFF2F3"/>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rtl="0">
                        <a:lnSpc>
                          <a:spcPct val="100000"/>
                        </a:lnSpc>
                        <a:spcBef>
                          <a:spcPts val="0"/>
                        </a:spcBef>
                        <a:spcAft>
                          <a:spcPts val="0"/>
                        </a:spcAft>
                        <a:buClr>
                          <a:srgbClr val="000000"/>
                        </a:buClr>
                        <a:buSzPts val="1000"/>
                        <a:buFont typeface="Arial"/>
                        <a:buNone/>
                      </a:pPr>
                      <a:r>
                        <a:rPr lang="en" sz="1100" i="0" u="none" strike="noStrike" cap="none">
                          <a:solidFill>
                            <a:srgbClr val="000000"/>
                          </a:solidFill>
                          <a:latin typeface="Calibri"/>
                          <a:ea typeface="Calibri"/>
                          <a:cs typeface="Calibri"/>
                          <a:sym typeface="Calibri"/>
                        </a:rPr>
                        <a:t>CBC supported by the system implementation​</a:t>
                      </a:r>
                      <a:endParaRPr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00"/>
                        <a:buFont typeface="Arial"/>
                        <a:buNone/>
                      </a:pPr>
                      <a:r>
                        <a:rPr lang="en" sz="1100" i="0" u="none" strike="noStrike" cap="none">
                          <a:solidFill>
                            <a:srgbClr val="000000"/>
                          </a:solidFill>
                          <a:latin typeface="Calibri"/>
                          <a:ea typeface="Calibri"/>
                          <a:cs typeface="Calibri"/>
                          <a:sym typeface="Calibri"/>
                        </a:rPr>
                        <a:t>team ​</a:t>
                      </a:r>
                      <a:endParaRPr i="0" u="none" strike="noStrike" cap="none">
                        <a:solidFill>
                          <a:srgbClr val="000000"/>
                        </a:solidFill>
                        <a:latin typeface="Calibri"/>
                        <a:ea typeface="Calibri"/>
                        <a:cs typeface="Calibri"/>
                        <a:sym typeface="Calibri"/>
                      </a:endParaRPr>
                    </a:p>
                  </a:txBody>
                  <a:tcPr marL="63100" marR="63100" marT="31550" marB="31550" anchor="ctr">
                    <a:lnL w="11100" cap="flat" cmpd="sng">
                      <a:solidFill>
                        <a:srgbClr val="FFFFFF"/>
                      </a:solidFill>
                      <a:prstDash val="solid"/>
                      <a:round/>
                      <a:headEnd type="none" w="sm" len="sm"/>
                      <a:tailEnd type="none" w="sm" len="sm"/>
                    </a:lnL>
                    <a:lnR w="11100" cap="flat" cmpd="sng">
                      <a:solidFill>
                        <a:srgbClr val="FFFFFF"/>
                      </a:solidFill>
                      <a:prstDash val="solid"/>
                      <a:round/>
                      <a:headEnd type="none" w="sm" len="sm"/>
                      <a:tailEnd type="none" w="sm" len="sm"/>
                    </a:lnR>
                    <a:lnT w="11100" cap="flat" cmpd="sng">
                      <a:solidFill>
                        <a:srgbClr val="FFFFFF"/>
                      </a:solidFill>
                      <a:prstDash val="solid"/>
                      <a:round/>
                      <a:headEnd type="none" w="sm" len="sm"/>
                      <a:tailEnd type="none" w="sm" len="sm"/>
                    </a:lnT>
                    <a:lnB w="111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EFF2F3"/>
                    </a:solidFill>
                  </a:tcPr>
                </a:tc>
                <a:extLst>
                  <a:ext uri="{0D108BD9-81ED-4DB2-BD59-A6C34878D82A}">
                    <a16:rowId xmlns:a16="http://schemas.microsoft.com/office/drawing/2014/main" val="10004"/>
                  </a:ext>
                </a:extLst>
              </a:tr>
              <a:tr h="570286">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rtl="0">
                        <a:lnSpc>
                          <a:spcPct val="100000"/>
                        </a:lnSpc>
                        <a:spcBef>
                          <a:spcPts val="0"/>
                        </a:spcBef>
                        <a:spcAft>
                          <a:spcPts val="0"/>
                        </a:spcAft>
                        <a:buClr>
                          <a:srgbClr val="000000"/>
                        </a:buClr>
                        <a:buSzPts val="1000"/>
                        <a:buFont typeface="Arial"/>
                        <a:buNone/>
                      </a:pPr>
                      <a:r>
                        <a:rPr lang="en" sz="1100" i="0" u="none" strike="noStrike" cap="none" dirty="0">
                          <a:solidFill>
                            <a:srgbClr val="000000"/>
                          </a:solidFill>
                          <a:latin typeface="Calibri"/>
                          <a:ea typeface="Calibri"/>
                          <a:cs typeface="Calibri"/>
                          <a:sym typeface="Calibri"/>
                        </a:rPr>
                        <a:t>Use Cases​</a:t>
                      </a:r>
                      <a:endParaRPr i="0" u="none" strike="noStrike" cap="none" dirty="0">
                        <a:solidFill>
                          <a:srgbClr val="000000"/>
                        </a:solidFill>
                        <a:latin typeface="Calibri"/>
                        <a:ea typeface="Calibri"/>
                        <a:cs typeface="Calibri"/>
                        <a:sym typeface="Calibri"/>
                      </a:endParaRPr>
                    </a:p>
                  </a:txBody>
                  <a:tcPr marL="63100" marR="63100" marT="31550" marB="31550" anchor="ctr">
                    <a:lnL w="11100" cap="flat" cmpd="sng">
                      <a:solidFill>
                        <a:srgbClr val="FFFFFF"/>
                      </a:solidFill>
                      <a:prstDash val="solid"/>
                      <a:round/>
                      <a:headEnd type="none" w="sm" len="sm"/>
                      <a:tailEnd type="none" w="sm" len="sm"/>
                    </a:lnL>
                    <a:lnR w="11100" cap="flat" cmpd="sng">
                      <a:solidFill>
                        <a:srgbClr val="FFFFFF"/>
                      </a:solidFill>
                      <a:prstDash val="solid"/>
                      <a:round/>
                      <a:headEnd type="none" w="sm" len="sm"/>
                      <a:tailEnd type="none" w="sm" len="sm"/>
                    </a:lnR>
                    <a:lnT w="11100" cap="flat" cmpd="sng">
                      <a:solidFill>
                        <a:srgbClr val="FFFFFF"/>
                      </a:solidFill>
                      <a:prstDash val="solid"/>
                      <a:round/>
                      <a:headEnd type="none" w="sm" len="sm"/>
                      <a:tailEnd type="none" w="sm" len="sm"/>
                    </a:lnT>
                    <a:lnB w="111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DEE3E5"/>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rtl="0">
                        <a:lnSpc>
                          <a:spcPct val="100000"/>
                        </a:lnSpc>
                        <a:spcBef>
                          <a:spcPts val="0"/>
                        </a:spcBef>
                        <a:spcAft>
                          <a:spcPts val="0"/>
                        </a:spcAft>
                        <a:buClr>
                          <a:srgbClr val="000000"/>
                        </a:buClr>
                        <a:buSzPts val="1000"/>
                        <a:buFont typeface="Arial"/>
                        <a:buNone/>
                      </a:pPr>
                      <a:r>
                        <a:rPr lang="en" sz="1100" i="0" u="none" strike="noStrike" cap="none">
                          <a:solidFill>
                            <a:srgbClr val="000000"/>
                          </a:solidFill>
                          <a:latin typeface="Calibri"/>
                          <a:ea typeface="Calibri"/>
                          <a:cs typeface="Calibri"/>
                          <a:sym typeface="Calibri"/>
                        </a:rPr>
                        <a:t>P2P, P2P with RTP, P2B, B2B and ecommerce (potentially others)​</a:t>
                      </a:r>
                      <a:endParaRPr i="0" u="none" strike="noStrike" cap="none">
                        <a:solidFill>
                          <a:srgbClr val="000000"/>
                        </a:solidFill>
                        <a:latin typeface="Calibri"/>
                        <a:ea typeface="Calibri"/>
                        <a:cs typeface="Calibri"/>
                        <a:sym typeface="Calibri"/>
                      </a:endParaRPr>
                    </a:p>
                  </a:txBody>
                  <a:tcPr marL="63100" marR="63100" marT="31550" marB="31550" anchor="ctr">
                    <a:lnL w="11100" cap="flat" cmpd="sng">
                      <a:solidFill>
                        <a:srgbClr val="FFFFFF"/>
                      </a:solidFill>
                      <a:prstDash val="solid"/>
                      <a:round/>
                      <a:headEnd type="none" w="sm" len="sm"/>
                      <a:tailEnd type="none" w="sm" len="sm"/>
                    </a:lnL>
                    <a:lnR w="11100" cap="flat" cmpd="sng">
                      <a:solidFill>
                        <a:srgbClr val="FFFFFF"/>
                      </a:solidFill>
                      <a:prstDash val="solid"/>
                      <a:round/>
                      <a:headEnd type="none" w="sm" len="sm"/>
                      <a:tailEnd type="none" w="sm" len="sm"/>
                    </a:lnR>
                    <a:lnT w="11100" cap="flat" cmpd="sng">
                      <a:solidFill>
                        <a:srgbClr val="FFFFFF"/>
                      </a:solidFill>
                      <a:prstDash val="solid"/>
                      <a:round/>
                      <a:headEnd type="none" w="sm" len="sm"/>
                      <a:tailEnd type="none" w="sm" len="sm"/>
                    </a:lnT>
                    <a:lnB w="111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DEE3E5"/>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rtl="0">
                        <a:lnSpc>
                          <a:spcPct val="100000"/>
                        </a:lnSpc>
                        <a:spcBef>
                          <a:spcPts val="0"/>
                        </a:spcBef>
                        <a:spcAft>
                          <a:spcPts val="0"/>
                        </a:spcAft>
                        <a:buClr>
                          <a:srgbClr val="000000"/>
                        </a:buClr>
                        <a:buSzPts val="1000"/>
                        <a:buFont typeface="Arial"/>
                        <a:buNone/>
                      </a:pPr>
                      <a:r>
                        <a:rPr lang="en" sz="1100" i="0" u="none" strike="noStrike" cap="none">
                          <a:solidFill>
                            <a:srgbClr val="000000"/>
                          </a:solidFill>
                          <a:latin typeface="Calibri"/>
                          <a:ea typeface="Calibri"/>
                          <a:cs typeface="Calibri"/>
                          <a:sym typeface="Calibri"/>
                        </a:rPr>
                        <a:t>Account to Account​</a:t>
                      </a:r>
                      <a:endParaRPr i="0" u="none" strike="noStrike" cap="none">
                        <a:solidFill>
                          <a:srgbClr val="000000"/>
                        </a:solidFill>
                        <a:latin typeface="Calibri"/>
                        <a:ea typeface="Calibri"/>
                        <a:cs typeface="Calibri"/>
                        <a:sym typeface="Calibri"/>
                      </a:endParaRPr>
                    </a:p>
                  </a:txBody>
                  <a:tcPr marL="63100" marR="63100" marT="31550" marB="31550" anchor="ctr">
                    <a:lnL w="11100" cap="flat" cmpd="sng">
                      <a:solidFill>
                        <a:srgbClr val="FFFFFF"/>
                      </a:solidFill>
                      <a:prstDash val="solid"/>
                      <a:round/>
                      <a:headEnd type="none" w="sm" len="sm"/>
                      <a:tailEnd type="none" w="sm" len="sm"/>
                    </a:lnL>
                    <a:lnR w="11100" cap="flat" cmpd="sng">
                      <a:solidFill>
                        <a:srgbClr val="FFFFFF"/>
                      </a:solidFill>
                      <a:prstDash val="solid"/>
                      <a:round/>
                      <a:headEnd type="none" w="sm" len="sm"/>
                      <a:tailEnd type="none" w="sm" len="sm"/>
                    </a:lnR>
                    <a:lnT w="11100" cap="flat" cmpd="sng">
                      <a:solidFill>
                        <a:srgbClr val="FFFFFF"/>
                      </a:solidFill>
                      <a:prstDash val="solid"/>
                      <a:round/>
                      <a:headEnd type="none" w="sm" len="sm"/>
                      <a:tailEnd type="none" w="sm" len="sm"/>
                    </a:lnT>
                    <a:lnB w="111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DEE3E5"/>
                    </a:solidFill>
                  </a:tcPr>
                </a:tc>
                <a:extLst>
                  <a:ext uri="{0D108BD9-81ED-4DB2-BD59-A6C34878D82A}">
                    <a16:rowId xmlns:a16="http://schemas.microsoft.com/office/drawing/2014/main" val="10005"/>
                  </a:ext>
                </a:extLst>
              </a:tr>
              <a:tr h="106568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rtl="0">
                        <a:lnSpc>
                          <a:spcPct val="100000"/>
                        </a:lnSpc>
                        <a:spcBef>
                          <a:spcPts val="0"/>
                        </a:spcBef>
                        <a:spcAft>
                          <a:spcPts val="0"/>
                        </a:spcAft>
                        <a:buClr>
                          <a:srgbClr val="000000"/>
                        </a:buClr>
                        <a:buSzPts val="1000"/>
                        <a:buFont typeface="Arial"/>
                        <a:buNone/>
                      </a:pPr>
                      <a:r>
                        <a:rPr lang="en" sz="1100" i="0" u="none" strike="noStrike" cap="none">
                          <a:solidFill>
                            <a:srgbClr val="000000"/>
                          </a:solidFill>
                          <a:latin typeface="Calibri"/>
                          <a:ea typeface="Calibri"/>
                          <a:cs typeface="Calibri"/>
                          <a:sym typeface="Calibri"/>
                        </a:rPr>
                        <a:t>System Capabilities​</a:t>
                      </a:r>
                      <a:endParaRPr i="0" u="none" strike="noStrike" cap="none">
                        <a:solidFill>
                          <a:srgbClr val="000000"/>
                        </a:solidFill>
                        <a:latin typeface="Calibri"/>
                        <a:ea typeface="Calibri"/>
                        <a:cs typeface="Calibri"/>
                        <a:sym typeface="Calibri"/>
                      </a:endParaRPr>
                    </a:p>
                  </a:txBody>
                  <a:tcPr marL="63100" marR="63100" marT="31550" marB="31550" anchor="ctr">
                    <a:lnL w="11100" cap="flat" cmpd="sng">
                      <a:solidFill>
                        <a:srgbClr val="FFFFFF"/>
                      </a:solidFill>
                      <a:prstDash val="solid"/>
                      <a:round/>
                      <a:headEnd type="none" w="sm" len="sm"/>
                      <a:tailEnd type="none" w="sm" len="sm"/>
                    </a:lnL>
                    <a:lnR w="11100" cap="flat" cmpd="sng">
                      <a:solidFill>
                        <a:srgbClr val="FFFFFF"/>
                      </a:solidFill>
                      <a:prstDash val="solid"/>
                      <a:round/>
                      <a:headEnd type="none" w="sm" len="sm"/>
                      <a:tailEnd type="none" w="sm" len="sm"/>
                    </a:lnR>
                    <a:lnT w="11100" cap="flat" cmpd="sng">
                      <a:solidFill>
                        <a:srgbClr val="FFFFFF"/>
                      </a:solidFill>
                      <a:prstDash val="solid"/>
                      <a:round/>
                      <a:headEnd type="none" w="sm" len="sm"/>
                      <a:tailEnd type="none" w="sm" len="sm"/>
                    </a:lnT>
                    <a:lnB w="111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EFF2F3"/>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rtl="0">
                        <a:lnSpc>
                          <a:spcPct val="100000"/>
                        </a:lnSpc>
                        <a:spcBef>
                          <a:spcPts val="0"/>
                        </a:spcBef>
                        <a:spcAft>
                          <a:spcPts val="0"/>
                        </a:spcAft>
                        <a:buClr>
                          <a:srgbClr val="000000"/>
                        </a:buClr>
                        <a:buSzPts val="1000"/>
                        <a:buFont typeface="Arial"/>
                        <a:buNone/>
                      </a:pPr>
                      <a:r>
                        <a:rPr lang="en" sz="1100" i="0" u="none" strike="noStrike" cap="none">
                          <a:solidFill>
                            <a:srgbClr val="000000"/>
                          </a:solidFill>
                          <a:latin typeface="Calibri"/>
                          <a:ea typeface="Calibri"/>
                          <a:cs typeface="Calibri"/>
                          <a:sym typeface="Calibri"/>
                        </a:rPr>
                        <a:t>Clearing, Settlement, FX, Fraud​</a:t>
                      </a:r>
                      <a:endParaRPr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000"/>
                        <a:buFont typeface="Arial"/>
                        <a:buNone/>
                      </a:pPr>
                      <a:r>
                        <a:rPr lang="en" sz="1100" i="0" u="none" strike="noStrike" cap="none">
                          <a:solidFill>
                            <a:srgbClr val="000000"/>
                          </a:solidFill>
                          <a:latin typeface="Calibri"/>
                          <a:ea typeface="Calibri"/>
                          <a:cs typeface="Calibri"/>
                          <a:sym typeface="Calibri"/>
                        </a:rPr>
                        <a:t>Management, Dispute Management, Open API management, Proxy Lookup Service​</a:t>
                      </a:r>
                      <a:endParaRPr i="0" u="none" strike="noStrike" cap="none">
                        <a:solidFill>
                          <a:srgbClr val="000000"/>
                        </a:solidFill>
                        <a:latin typeface="Calibri"/>
                        <a:ea typeface="Calibri"/>
                        <a:cs typeface="Calibri"/>
                        <a:sym typeface="Calibri"/>
                      </a:endParaRPr>
                    </a:p>
                  </a:txBody>
                  <a:tcPr marL="63100" marR="63100" marT="31550" marB="31550" anchor="ctr">
                    <a:lnL w="11100" cap="flat" cmpd="sng">
                      <a:solidFill>
                        <a:srgbClr val="FFFFFF"/>
                      </a:solidFill>
                      <a:prstDash val="solid"/>
                      <a:round/>
                      <a:headEnd type="none" w="sm" len="sm"/>
                      <a:tailEnd type="none" w="sm" len="sm"/>
                    </a:lnL>
                    <a:lnR w="11100" cap="flat" cmpd="sng">
                      <a:solidFill>
                        <a:srgbClr val="FFFFFF"/>
                      </a:solidFill>
                      <a:prstDash val="solid"/>
                      <a:round/>
                      <a:headEnd type="none" w="sm" len="sm"/>
                      <a:tailEnd type="none" w="sm" len="sm"/>
                    </a:lnR>
                    <a:lnT w="11100" cap="flat" cmpd="sng">
                      <a:solidFill>
                        <a:srgbClr val="FFFFFF"/>
                      </a:solidFill>
                      <a:prstDash val="solid"/>
                      <a:round/>
                      <a:headEnd type="none" w="sm" len="sm"/>
                      <a:tailEnd type="none" w="sm" len="sm"/>
                    </a:lnT>
                    <a:lnB w="111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EFF2F3"/>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rtl="0">
                        <a:lnSpc>
                          <a:spcPct val="100000"/>
                        </a:lnSpc>
                        <a:spcBef>
                          <a:spcPts val="0"/>
                        </a:spcBef>
                        <a:spcAft>
                          <a:spcPts val="0"/>
                        </a:spcAft>
                        <a:buClr>
                          <a:srgbClr val="000000"/>
                        </a:buClr>
                        <a:buSzPts val="1000"/>
                        <a:buFont typeface="Arial"/>
                        <a:buNone/>
                      </a:pPr>
                      <a:r>
                        <a:rPr lang="en" sz="1100" i="0" u="none" strike="noStrike" cap="none" dirty="0">
                          <a:solidFill>
                            <a:srgbClr val="000000"/>
                          </a:solidFill>
                          <a:latin typeface="Calibri"/>
                          <a:ea typeface="Calibri"/>
                          <a:cs typeface="Calibri"/>
                          <a:sym typeface="Calibri"/>
                        </a:rPr>
                        <a:t>Clearing (aspects), Settlement (aspects), FX (aspects), and Proxy Lookup Service​</a:t>
                      </a:r>
                      <a:endParaRPr i="0" u="none" strike="noStrike" cap="none" dirty="0">
                        <a:solidFill>
                          <a:srgbClr val="000000"/>
                        </a:solidFill>
                        <a:latin typeface="Calibri"/>
                        <a:ea typeface="Calibri"/>
                        <a:cs typeface="Calibri"/>
                        <a:sym typeface="Calibri"/>
                      </a:endParaRPr>
                    </a:p>
                  </a:txBody>
                  <a:tcPr marL="63100" marR="63100" marT="31550" marB="31550" anchor="ctr">
                    <a:lnL w="11100" cap="flat" cmpd="sng">
                      <a:solidFill>
                        <a:srgbClr val="FFFFFF"/>
                      </a:solidFill>
                      <a:prstDash val="solid"/>
                      <a:round/>
                      <a:headEnd type="none" w="sm" len="sm"/>
                      <a:tailEnd type="none" w="sm" len="sm"/>
                    </a:lnL>
                    <a:lnR w="11100" cap="flat" cmpd="sng">
                      <a:solidFill>
                        <a:srgbClr val="FFFFFF"/>
                      </a:solidFill>
                      <a:prstDash val="solid"/>
                      <a:round/>
                      <a:headEnd type="none" w="sm" len="sm"/>
                      <a:tailEnd type="none" w="sm" len="sm"/>
                    </a:lnR>
                    <a:lnT w="11100" cap="flat" cmpd="sng">
                      <a:solidFill>
                        <a:srgbClr val="FFFFFF"/>
                      </a:solidFill>
                      <a:prstDash val="solid"/>
                      <a:round/>
                      <a:headEnd type="none" w="sm" len="sm"/>
                      <a:tailEnd type="none" w="sm" len="sm"/>
                    </a:lnT>
                    <a:lnB w="11100" cap="flat" cmpd="sng">
                      <a:solidFill>
                        <a:srgbClr val="FFFFFF"/>
                      </a:solidFill>
                      <a:prstDash val="solid"/>
                      <a:round/>
                      <a:headEnd type="none" w="sm" len="sm"/>
                      <a:tailEnd type="none" w="sm" len="sm"/>
                    </a:lnB>
                    <a:lnTlToBr w="12700" cmpd="sng">
                      <a:noFill/>
                      <a:prstDash val="solid"/>
                    </a:lnTlToBr>
                    <a:lnBlToTr w="12700" cmpd="sng">
                      <a:noFill/>
                      <a:prstDash val="solid"/>
                    </a:lnBlToTr>
                    <a:solidFill>
                      <a:srgbClr val="EFF2F3"/>
                    </a:solidFill>
                  </a:tcPr>
                </a:tc>
                <a:extLst>
                  <a:ext uri="{0D108BD9-81ED-4DB2-BD59-A6C34878D82A}">
                    <a16:rowId xmlns:a16="http://schemas.microsoft.com/office/drawing/2014/main" val="10006"/>
                  </a:ext>
                </a:extLst>
              </a:tr>
            </a:tbl>
          </a:graphicData>
        </a:graphic>
      </p:graphicFrame>
      <p:sp>
        <p:nvSpPr>
          <p:cNvPr id="6" name="Google Shape;202;g25cc993c7b0_4_105">
            <a:extLst>
              <a:ext uri="{FF2B5EF4-FFF2-40B4-BE49-F238E27FC236}">
                <a16:creationId xmlns:a16="http://schemas.microsoft.com/office/drawing/2014/main" id="{450F7DB4-D70E-98A2-DFD0-7028FA634AF3}"/>
              </a:ext>
            </a:extLst>
          </p:cNvPr>
          <p:cNvSpPr txBox="1"/>
          <p:nvPr/>
        </p:nvSpPr>
        <p:spPr>
          <a:xfrm>
            <a:off x="2511988" y="225941"/>
            <a:ext cx="8074500" cy="807883"/>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2400"/>
              <a:buFont typeface="Calibri"/>
              <a:buNone/>
            </a:pPr>
            <a:r>
              <a:rPr lang="en" sz="2400" b="1" dirty="0">
                <a:solidFill>
                  <a:srgbClr val="003668"/>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sym typeface="Calibri"/>
              </a:rPr>
              <a:t>Design: Ultimate Vision vs. Technical POC </a:t>
            </a:r>
            <a:endParaRPr sz="2400" b="1" dirty="0">
              <a:solidFill>
                <a:srgbClr val="003668"/>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sym typeface="Calibri"/>
            </a:endParaRPr>
          </a:p>
          <a:p>
            <a:pPr marL="0" marR="0" lvl="0" indent="0" algn="l" rtl="0">
              <a:lnSpc>
                <a:spcPct val="100000"/>
              </a:lnSpc>
              <a:spcBef>
                <a:spcPts val="0"/>
              </a:spcBef>
              <a:spcAft>
                <a:spcPts val="0"/>
              </a:spcAft>
              <a:buClr>
                <a:srgbClr val="000000"/>
              </a:buClr>
              <a:buSzPts val="1400"/>
              <a:buFont typeface="Calibri"/>
              <a:buNone/>
            </a:pPr>
            <a:r>
              <a:rPr lang="en" sz="2400" b="1" dirty="0">
                <a:solidFill>
                  <a:srgbClr val="003668"/>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sym typeface="Calibri"/>
              </a:rPr>
              <a:t>COMESA Digital Retail Instant Payment Platform</a:t>
            </a:r>
            <a:endParaRPr sz="2400" b="1" dirty="0">
              <a:solidFill>
                <a:srgbClr val="003668"/>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sym typeface="Arial"/>
            </a:endParaRPr>
          </a:p>
        </p:txBody>
      </p:sp>
      <p:pic>
        <p:nvPicPr>
          <p:cNvPr id="9" name="Google Shape;126;p1">
            <a:extLst>
              <a:ext uri="{FF2B5EF4-FFF2-40B4-BE49-F238E27FC236}">
                <a16:creationId xmlns:a16="http://schemas.microsoft.com/office/drawing/2014/main" id="{BE62647D-4E94-E57F-4FFC-B3E788252B17}"/>
              </a:ext>
            </a:extLst>
          </p:cNvPr>
          <p:cNvPicPr preferRelativeResize="0"/>
          <p:nvPr/>
        </p:nvPicPr>
        <p:blipFill rotWithShape="1">
          <a:blip r:embed="rId3">
            <a:alphaModFix/>
          </a:blip>
          <a:srcRect/>
          <a:stretch/>
        </p:blipFill>
        <p:spPr>
          <a:xfrm>
            <a:off x="221649" y="5799668"/>
            <a:ext cx="1082526" cy="948026"/>
          </a:xfrm>
          <a:prstGeom prst="rect">
            <a:avLst/>
          </a:prstGeom>
          <a:noFill/>
          <a:ln>
            <a:noFill/>
          </a:ln>
        </p:spPr>
      </p:pic>
      <p:sp>
        <p:nvSpPr>
          <p:cNvPr id="10" name="Rectangle 9">
            <a:extLst>
              <a:ext uri="{FF2B5EF4-FFF2-40B4-BE49-F238E27FC236}">
                <a16:creationId xmlns:a16="http://schemas.microsoft.com/office/drawing/2014/main" id="{C56C8911-A9BB-6DDB-E383-7195270E899E}"/>
              </a:ext>
            </a:extLst>
          </p:cNvPr>
          <p:cNvSpPr/>
          <p:nvPr/>
        </p:nvSpPr>
        <p:spPr>
          <a:xfrm>
            <a:off x="10114946" y="5723089"/>
            <a:ext cx="2077054" cy="113491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pic>
        <p:nvPicPr>
          <p:cNvPr id="11" name="Google Shape;128;p1">
            <a:extLst>
              <a:ext uri="{FF2B5EF4-FFF2-40B4-BE49-F238E27FC236}">
                <a16:creationId xmlns:a16="http://schemas.microsoft.com/office/drawing/2014/main" id="{0FE3016B-3870-B630-6EE6-3C843F7DF220}"/>
              </a:ext>
            </a:extLst>
          </p:cNvPr>
          <p:cNvPicPr preferRelativeResize="0"/>
          <p:nvPr/>
        </p:nvPicPr>
        <p:blipFill rotWithShape="1">
          <a:blip r:embed="rId4">
            <a:alphaModFix/>
          </a:blip>
          <a:srcRect/>
          <a:stretch/>
        </p:blipFill>
        <p:spPr>
          <a:xfrm>
            <a:off x="10589955" y="6169601"/>
            <a:ext cx="1473790" cy="658764"/>
          </a:xfrm>
          <a:prstGeom prst="rect">
            <a:avLst/>
          </a:prstGeom>
          <a:noFill/>
          <a:ln>
            <a:noFill/>
          </a:ln>
        </p:spPr>
      </p:pic>
      <p:pic>
        <p:nvPicPr>
          <p:cNvPr id="12" name="Picture 11">
            <a:extLst>
              <a:ext uri="{FF2B5EF4-FFF2-40B4-BE49-F238E27FC236}">
                <a16:creationId xmlns:a16="http://schemas.microsoft.com/office/drawing/2014/main" id="{4D92A995-5BEF-53A8-8AB3-9878EF6522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7259" y="6453696"/>
            <a:ext cx="3543482" cy="374669"/>
          </a:xfrm>
          <a:prstGeom prst="rect">
            <a:avLst/>
          </a:prstGeom>
        </p:spPr>
      </p:pic>
    </p:spTree>
    <p:extLst>
      <p:ext uri="{BB962C8B-B14F-4D97-AF65-F5344CB8AC3E}">
        <p14:creationId xmlns:p14="http://schemas.microsoft.com/office/powerpoint/2010/main" val="4278388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1685B494-C65C-B64E-B875-B403F356D816}"/>
              </a:ext>
            </a:extLst>
          </p:cNvPr>
          <p:cNvPicPr>
            <a:picLocks noChangeAspect="1"/>
          </p:cNvPicPr>
          <p:nvPr/>
        </p:nvPicPr>
        <p:blipFill rotWithShape="1">
          <a:blip r:embed="rId3" cstate="screen">
            <a:alphaModFix/>
            <a:extLst>
              <a:ext uri="{28A0092B-C50C-407E-A947-70E740481C1C}">
                <a14:useLocalDpi xmlns:a14="http://schemas.microsoft.com/office/drawing/2010/main"/>
              </a:ext>
            </a:extLst>
          </a:blip>
          <a:srcRect/>
          <a:stretch/>
        </p:blipFill>
        <p:spPr>
          <a:xfrm>
            <a:off x="0" y="2113370"/>
            <a:ext cx="12192000" cy="4697896"/>
          </a:xfrm>
          <a:prstGeom prst="rect">
            <a:avLst/>
          </a:prstGeom>
        </p:spPr>
      </p:pic>
      <p:sp>
        <p:nvSpPr>
          <p:cNvPr id="26" name="TextBox 25">
            <a:extLst>
              <a:ext uri="{FF2B5EF4-FFF2-40B4-BE49-F238E27FC236}">
                <a16:creationId xmlns:a16="http://schemas.microsoft.com/office/drawing/2014/main" id="{44F2E420-96B5-4600-A908-7BF4B8487815}"/>
              </a:ext>
            </a:extLst>
          </p:cNvPr>
          <p:cNvSpPr txBox="1"/>
          <p:nvPr/>
        </p:nvSpPr>
        <p:spPr>
          <a:xfrm>
            <a:off x="1608114" y="250720"/>
            <a:ext cx="9009087" cy="1643527"/>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
                <a:srgbClr val="250D62"/>
              </a:buClr>
              <a:buSzPts val="2700"/>
              <a:buFont typeface="Calibri"/>
              <a:buNone/>
              <a:tabLst/>
              <a:defRPr/>
            </a:pPr>
            <a:r>
              <a:rPr lang="en-US" sz="2800" b="1" dirty="0">
                <a:solidFill>
                  <a:srgbClr val="003668"/>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sym typeface="Calibri"/>
              </a:rPr>
              <a:t>Key</a:t>
            </a:r>
            <a:r>
              <a:rPr kumimoji="0" lang="en-US" sz="2200" b="1" i="0" u="none" strike="noStrike" kern="0" cap="none" spc="0" normalizeH="0" baseline="0" noProof="0" dirty="0">
                <a:ln>
                  <a:noFill/>
                </a:ln>
                <a:solidFill>
                  <a:srgbClr val="250D62"/>
                </a:solidFill>
                <a:effectLst/>
                <a:uLnTx/>
                <a:uFillTx/>
                <a:latin typeface="Calibri"/>
                <a:ea typeface="Calibri"/>
                <a:cs typeface="Calibri"/>
                <a:sym typeface="Calibri"/>
              </a:rPr>
              <a:t> </a:t>
            </a:r>
            <a:r>
              <a:rPr lang="en-US" sz="2800" b="1" dirty="0">
                <a:solidFill>
                  <a:srgbClr val="003668"/>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sym typeface="Calibri"/>
              </a:rPr>
              <a:t>Components of the Proposed Regional Digital Payments Platform </a:t>
            </a:r>
            <a:endParaRPr lang="en-US" sz="3200" b="1" dirty="0">
              <a:solidFill>
                <a:srgbClr val="003668"/>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sym typeface="Calibri"/>
            </a:endParaRPr>
          </a:p>
          <a:p>
            <a:pPr>
              <a:lnSpc>
                <a:spcPct val="90000"/>
              </a:lnSpc>
              <a:spcBef>
                <a:spcPct val="0"/>
              </a:spcBef>
              <a:defRPr/>
            </a:pPr>
            <a:r>
              <a:rPr lang="en-US" sz="3200" b="1" dirty="0">
                <a:solidFill>
                  <a:srgbClr val="003668"/>
                </a:solidFill>
                <a:effectLst>
                  <a:outerShdw blurRad="50000" dist="30000" dir="5400000" algn="tl" rotWithShape="0">
                    <a:srgbClr val="000000">
                      <a:alpha val="30000"/>
                    </a:srgbClr>
                  </a:outerShdw>
                </a:effectLst>
                <a:latin typeface="Gill Sans MT" panose="020B0502020104020203" pitchFamily="34" charset="0"/>
                <a:ea typeface="+mj-ea"/>
                <a:cs typeface="Arial" panose="020B0604020202020204" pitchFamily="34" charset="0"/>
              </a:rPr>
              <a:t>  </a:t>
            </a:r>
          </a:p>
          <a:p>
            <a:pPr>
              <a:lnSpc>
                <a:spcPct val="90000"/>
              </a:lnSpc>
              <a:spcBef>
                <a:spcPct val="0"/>
              </a:spcBef>
              <a:defRPr/>
            </a:pPr>
            <a:endParaRPr lang="en-US" sz="2400" b="1" dirty="0">
              <a:solidFill>
                <a:srgbClr val="003668"/>
              </a:solidFill>
              <a:effectLst>
                <a:outerShdw blurRad="50000" dist="30000" dir="5400000" algn="tl" rotWithShape="0">
                  <a:srgbClr val="000000">
                    <a:alpha val="30000"/>
                  </a:srgbClr>
                </a:outerShdw>
              </a:effectLst>
              <a:latin typeface="Gill Sans MT"/>
              <a:ea typeface="+mj-ea"/>
              <a:cs typeface="+mj-cs"/>
            </a:endParaRPr>
          </a:p>
        </p:txBody>
      </p:sp>
      <p:sp>
        <p:nvSpPr>
          <p:cNvPr id="30" name="TextBox 29">
            <a:extLst>
              <a:ext uri="{FF2B5EF4-FFF2-40B4-BE49-F238E27FC236}">
                <a16:creationId xmlns:a16="http://schemas.microsoft.com/office/drawing/2014/main" id="{C3FDB910-E35F-4521-9A86-7BF390E7C2DB}"/>
              </a:ext>
            </a:extLst>
          </p:cNvPr>
          <p:cNvSpPr txBox="1"/>
          <p:nvPr/>
        </p:nvSpPr>
        <p:spPr>
          <a:xfrm>
            <a:off x="3715304" y="6086682"/>
            <a:ext cx="6240765" cy="400110"/>
          </a:xfrm>
          <a:prstGeom prst="rect">
            <a:avLst/>
          </a:prstGeom>
          <a:noFill/>
        </p:spPr>
        <p:txBody>
          <a:bodyPr wrap="square" rtlCol="0">
            <a:spAutoFit/>
          </a:bodyPr>
          <a:lstStyle/>
          <a:p>
            <a:r>
              <a:rPr lang="en-GB" sz="2000" b="1" dirty="0">
                <a:solidFill>
                  <a:prstClr val="black"/>
                </a:solidFill>
                <a:latin typeface="Montserrat" pitchFamily="2" charset="77"/>
                <a:cs typeface="Arial" panose="020B0604020202020204" pitchFamily="34" charset="0"/>
              </a:rPr>
              <a:t> </a:t>
            </a:r>
          </a:p>
        </p:txBody>
      </p:sp>
      <p:sp>
        <p:nvSpPr>
          <p:cNvPr id="2" name="Google Shape;210;g293c9c2109e_0_221">
            <a:extLst>
              <a:ext uri="{FF2B5EF4-FFF2-40B4-BE49-F238E27FC236}">
                <a16:creationId xmlns:a16="http://schemas.microsoft.com/office/drawing/2014/main" id="{CAD2540A-9EB2-CB41-C911-2DCB4F58C5A9}"/>
              </a:ext>
            </a:extLst>
          </p:cNvPr>
          <p:cNvSpPr/>
          <p:nvPr/>
        </p:nvSpPr>
        <p:spPr>
          <a:xfrm>
            <a:off x="1772667" y="1450641"/>
            <a:ext cx="2544900" cy="523800"/>
          </a:xfrm>
          <a:prstGeom prst="rect">
            <a:avLst/>
          </a:prstGeom>
          <a:gradFill>
            <a:gsLst>
              <a:gs pos="0">
                <a:srgbClr val="250D62"/>
              </a:gs>
              <a:gs pos="100000">
                <a:srgbClr val="2E64CC"/>
              </a:gs>
            </a:gsLst>
            <a:lin ang="8099331" scaled="0"/>
          </a:gra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 sz="1400" b="1" i="0" u="none" strike="noStrike" kern="0" cap="none" spc="0" normalizeH="0" baseline="0" noProof="0" dirty="0">
                <a:ln>
                  <a:noFill/>
                </a:ln>
                <a:solidFill>
                  <a:srgbClr val="FFFFFF"/>
                </a:solidFill>
                <a:effectLst/>
                <a:uLnTx/>
                <a:uFillTx/>
                <a:ea typeface="Calibri"/>
                <a:cs typeface="Calibri"/>
                <a:sym typeface="Calibri"/>
              </a:rPr>
              <a:t>Regulatory Oversight </a:t>
            </a:r>
            <a:endParaRPr kumimoji="0" sz="1400" b="1" i="0" u="none" strike="noStrike" kern="0" cap="none" spc="0" normalizeH="0" baseline="0" noProof="0" dirty="0">
              <a:ln>
                <a:noFill/>
              </a:ln>
              <a:solidFill>
                <a:srgbClr val="FFFFFF"/>
              </a:solidFill>
              <a:effectLst/>
              <a:uLnTx/>
              <a:uFillTx/>
              <a:ea typeface="Calibri"/>
              <a:cs typeface="Calibri"/>
              <a:sym typeface="Calibri"/>
            </a:endParaRPr>
          </a:p>
        </p:txBody>
      </p:sp>
      <p:sp>
        <p:nvSpPr>
          <p:cNvPr id="6" name="Google Shape;211;g293c9c2109e_0_221">
            <a:extLst>
              <a:ext uri="{FF2B5EF4-FFF2-40B4-BE49-F238E27FC236}">
                <a16:creationId xmlns:a16="http://schemas.microsoft.com/office/drawing/2014/main" id="{66E4F860-F0AE-1ECB-2C10-85D97899304E}"/>
              </a:ext>
            </a:extLst>
          </p:cNvPr>
          <p:cNvSpPr/>
          <p:nvPr/>
        </p:nvSpPr>
        <p:spPr>
          <a:xfrm>
            <a:off x="1772667" y="2093216"/>
            <a:ext cx="2544900" cy="523800"/>
          </a:xfrm>
          <a:prstGeom prst="rect">
            <a:avLst/>
          </a:prstGeom>
          <a:gradFill>
            <a:gsLst>
              <a:gs pos="0">
                <a:srgbClr val="250D62"/>
              </a:gs>
              <a:gs pos="100000">
                <a:srgbClr val="2E64CC"/>
              </a:gs>
            </a:gsLst>
            <a:lin ang="8099331" scaled="0"/>
          </a:gra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 sz="1400" b="1" i="0" u="none" strike="noStrike" kern="0" cap="none" spc="0" normalizeH="0" baseline="0" noProof="0">
                <a:ln>
                  <a:noFill/>
                </a:ln>
                <a:solidFill>
                  <a:srgbClr val="FFFFFF"/>
                </a:solidFill>
                <a:effectLst/>
                <a:uLnTx/>
                <a:uFillTx/>
                <a:ea typeface="Calibri"/>
                <a:cs typeface="Calibri"/>
                <a:sym typeface="Calibri"/>
              </a:rPr>
              <a:t>Scheme Operator/Manager</a:t>
            </a:r>
            <a:endParaRPr kumimoji="0" sz="1400" b="1" i="0" u="none" strike="noStrike" kern="0" cap="none" spc="0" normalizeH="0" baseline="0" noProof="0">
              <a:ln>
                <a:noFill/>
              </a:ln>
              <a:solidFill>
                <a:srgbClr val="FFFFFF"/>
              </a:solidFill>
              <a:effectLst/>
              <a:uLnTx/>
              <a:uFillTx/>
              <a:ea typeface="Calibri"/>
              <a:cs typeface="Calibri"/>
              <a:sym typeface="Calibri"/>
            </a:endParaRPr>
          </a:p>
        </p:txBody>
      </p:sp>
      <p:sp>
        <p:nvSpPr>
          <p:cNvPr id="7" name="Google Shape;212;g293c9c2109e_0_221">
            <a:extLst>
              <a:ext uri="{FF2B5EF4-FFF2-40B4-BE49-F238E27FC236}">
                <a16:creationId xmlns:a16="http://schemas.microsoft.com/office/drawing/2014/main" id="{6A53BE9C-7AAF-0F16-3EEF-1FB78E01D2C5}"/>
              </a:ext>
            </a:extLst>
          </p:cNvPr>
          <p:cNvSpPr/>
          <p:nvPr/>
        </p:nvSpPr>
        <p:spPr>
          <a:xfrm>
            <a:off x="1772667" y="2735791"/>
            <a:ext cx="2544900" cy="523800"/>
          </a:xfrm>
          <a:prstGeom prst="rect">
            <a:avLst/>
          </a:prstGeom>
          <a:gradFill>
            <a:gsLst>
              <a:gs pos="0">
                <a:srgbClr val="250D62"/>
              </a:gs>
              <a:gs pos="100000">
                <a:srgbClr val="2E64CC"/>
              </a:gs>
            </a:gsLst>
            <a:lin ang="8099331" scaled="0"/>
          </a:gra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 sz="1400" b="1" i="0" u="none" strike="noStrike" kern="0" cap="none" spc="0" normalizeH="0" baseline="0" noProof="0">
                <a:ln>
                  <a:noFill/>
                </a:ln>
                <a:solidFill>
                  <a:srgbClr val="FFFFFF"/>
                </a:solidFill>
                <a:effectLst/>
                <a:uLnTx/>
                <a:uFillTx/>
                <a:ea typeface="Calibri"/>
                <a:cs typeface="Calibri"/>
                <a:sym typeface="Calibri"/>
              </a:rPr>
              <a:t>Switch Platform </a:t>
            </a:r>
            <a:endParaRPr kumimoji="0" sz="1400" b="1" i="0" u="none" strike="noStrike" kern="0" cap="none" spc="0" normalizeH="0" baseline="0" noProof="0">
              <a:ln>
                <a:noFill/>
              </a:ln>
              <a:solidFill>
                <a:srgbClr val="FFFFFF"/>
              </a:solidFill>
              <a:effectLst/>
              <a:uLnTx/>
              <a:uFillTx/>
              <a:ea typeface="Calibri"/>
              <a:cs typeface="Calibri"/>
              <a:sym typeface="Calibri"/>
            </a:endParaRPr>
          </a:p>
        </p:txBody>
      </p:sp>
      <p:sp>
        <p:nvSpPr>
          <p:cNvPr id="8" name="Google Shape;213;g293c9c2109e_0_221">
            <a:extLst>
              <a:ext uri="{FF2B5EF4-FFF2-40B4-BE49-F238E27FC236}">
                <a16:creationId xmlns:a16="http://schemas.microsoft.com/office/drawing/2014/main" id="{998CE4FD-7CF2-C205-949F-1EA79E17A840}"/>
              </a:ext>
            </a:extLst>
          </p:cNvPr>
          <p:cNvSpPr/>
          <p:nvPr/>
        </p:nvSpPr>
        <p:spPr>
          <a:xfrm>
            <a:off x="1772667" y="3378366"/>
            <a:ext cx="2544900" cy="523800"/>
          </a:xfrm>
          <a:prstGeom prst="rect">
            <a:avLst/>
          </a:prstGeom>
          <a:gradFill>
            <a:gsLst>
              <a:gs pos="0">
                <a:srgbClr val="250D62"/>
              </a:gs>
              <a:gs pos="100000">
                <a:srgbClr val="2E64CC"/>
              </a:gs>
            </a:gsLst>
            <a:lin ang="8099331" scaled="0"/>
          </a:gra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 sz="1400" b="1" i="0" u="none" strike="noStrike" kern="0" cap="none" spc="0" normalizeH="0" baseline="0" noProof="0">
                <a:ln>
                  <a:noFill/>
                </a:ln>
                <a:solidFill>
                  <a:srgbClr val="FFFFFF"/>
                </a:solidFill>
                <a:effectLst/>
                <a:uLnTx/>
                <a:uFillTx/>
                <a:ea typeface="Calibri"/>
                <a:cs typeface="Calibri"/>
                <a:sym typeface="Calibri"/>
              </a:rPr>
              <a:t>Settlement Institution </a:t>
            </a:r>
            <a:endParaRPr kumimoji="0" sz="1400" b="1" i="0" u="none" strike="noStrike" kern="0" cap="none" spc="0" normalizeH="0" baseline="0" noProof="0">
              <a:ln>
                <a:noFill/>
              </a:ln>
              <a:solidFill>
                <a:srgbClr val="FFFFFF"/>
              </a:solidFill>
              <a:effectLst/>
              <a:uLnTx/>
              <a:uFillTx/>
              <a:ea typeface="Calibri"/>
              <a:cs typeface="Calibri"/>
              <a:sym typeface="Calibri"/>
            </a:endParaRPr>
          </a:p>
        </p:txBody>
      </p:sp>
      <p:sp>
        <p:nvSpPr>
          <p:cNvPr id="9" name="Google Shape;214;g293c9c2109e_0_221">
            <a:extLst>
              <a:ext uri="{FF2B5EF4-FFF2-40B4-BE49-F238E27FC236}">
                <a16:creationId xmlns:a16="http://schemas.microsoft.com/office/drawing/2014/main" id="{8F55292D-D690-A9C0-59D3-7E35D4044BFB}"/>
              </a:ext>
            </a:extLst>
          </p:cNvPr>
          <p:cNvSpPr/>
          <p:nvPr/>
        </p:nvSpPr>
        <p:spPr>
          <a:xfrm>
            <a:off x="1772667" y="4020941"/>
            <a:ext cx="2544900" cy="523800"/>
          </a:xfrm>
          <a:prstGeom prst="rect">
            <a:avLst/>
          </a:prstGeom>
          <a:gradFill>
            <a:gsLst>
              <a:gs pos="0">
                <a:srgbClr val="250D62"/>
              </a:gs>
              <a:gs pos="100000">
                <a:srgbClr val="2E64CC"/>
              </a:gs>
            </a:gsLst>
            <a:lin ang="8099331" scaled="0"/>
          </a:gra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 sz="1400" b="1" i="0" u="none" strike="noStrike" kern="0" cap="none" spc="0" normalizeH="0" baseline="0" noProof="0">
                <a:ln>
                  <a:noFill/>
                </a:ln>
                <a:solidFill>
                  <a:srgbClr val="FFFFFF"/>
                </a:solidFill>
                <a:effectLst/>
                <a:uLnTx/>
                <a:uFillTx/>
                <a:ea typeface="Calibri"/>
                <a:cs typeface="Calibri"/>
                <a:sym typeface="Calibri"/>
              </a:rPr>
              <a:t>Members / Participants</a:t>
            </a:r>
            <a:endParaRPr kumimoji="0" sz="1400" b="1" i="0" u="none" strike="noStrike" kern="0" cap="none" spc="0" normalizeH="0" baseline="0" noProof="0">
              <a:ln>
                <a:noFill/>
              </a:ln>
              <a:solidFill>
                <a:srgbClr val="FFFFFF"/>
              </a:solidFill>
              <a:effectLst/>
              <a:uLnTx/>
              <a:uFillTx/>
              <a:ea typeface="Calibri"/>
              <a:cs typeface="Calibri"/>
              <a:sym typeface="Calibri"/>
            </a:endParaRPr>
          </a:p>
        </p:txBody>
      </p:sp>
      <p:sp>
        <p:nvSpPr>
          <p:cNvPr id="10" name="Google Shape;215;g293c9c2109e_0_221">
            <a:extLst>
              <a:ext uri="{FF2B5EF4-FFF2-40B4-BE49-F238E27FC236}">
                <a16:creationId xmlns:a16="http://schemas.microsoft.com/office/drawing/2014/main" id="{B196FE40-2D95-C82D-3425-2FAC7EE42D28}"/>
              </a:ext>
            </a:extLst>
          </p:cNvPr>
          <p:cNvSpPr/>
          <p:nvPr/>
        </p:nvSpPr>
        <p:spPr>
          <a:xfrm>
            <a:off x="1772667" y="4702666"/>
            <a:ext cx="2544900" cy="523800"/>
          </a:xfrm>
          <a:prstGeom prst="rect">
            <a:avLst/>
          </a:prstGeom>
          <a:gradFill>
            <a:gsLst>
              <a:gs pos="0">
                <a:srgbClr val="250D62"/>
              </a:gs>
              <a:gs pos="100000">
                <a:srgbClr val="2E64CC"/>
              </a:gs>
            </a:gsLst>
            <a:lin ang="8099331" scaled="0"/>
          </a:gra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 sz="1400" b="1" i="0" u="none" strike="noStrike" kern="0" cap="none" spc="0" normalizeH="0" baseline="0" noProof="0">
                <a:ln>
                  <a:noFill/>
                </a:ln>
                <a:solidFill>
                  <a:srgbClr val="FFFFFF"/>
                </a:solidFill>
                <a:effectLst/>
                <a:uLnTx/>
                <a:uFillTx/>
                <a:ea typeface="Calibri"/>
                <a:cs typeface="Calibri"/>
                <a:sym typeface="Calibri"/>
              </a:rPr>
              <a:t>FX (Conversion) Providers</a:t>
            </a:r>
            <a:endParaRPr kumimoji="0" sz="1400" b="1" i="0" u="none" strike="noStrike" kern="0" cap="none" spc="0" normalizeH="0" baseline="0" noProof="0">
              <a:ln>
                <a:noFill/>
              </a:ln>
              <a:solidFill>
                <a:srgbClr val="FFFFFF"/>
              </a:solidFill>
              <a:effectLst/>
              <a:uLnTx/>
              <a:uFillTx/>
              <a:ea typeface="Calibri"/>
              <a:cs typeface="Calibri"/>
              <a:sym typeface="Calibri"/>
            </a:endParaRPr>
          </a:p>
        </p:txBody>
      </p:sp>
      <p:sp>
        <p:nvSpPr>
          <p:cNvPr id="11" name="Google Shape;216;g293c9c2109e_0_221">
            <a:extLst>
              <a:ext uri="{FF2B5EF4-FFF2-40B4-BE49-F238E27FC236}">
                <a16:creationId xmlns:a16="http://schemas.microsoft.com/office/drawing/2014/main" id="{2793DC34-CA91-E519-EFD0-2D8305AADB58}"/>
              </a:ext>
            </a:extLst>
          </p:cNvPr>
          <p:cNvSpPr/>
          <p:nvPr/>
        </p:nvSpPr>
        <p:spPr>
          <a:xfrm>
            <a:off x="4610967" y="1450641"/>
            <a:ext cx="5235300" cy="523800"/>
          </a:xfrm>
          <a:prstGeom prst="rect">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 sz="1100" b="1" i="1" u="none" strike="noStrike" kern="0" cap="none" spc="0" normalizeH="0" baseline="0" noProof="0" dirty="0">
                <a:ln>
                  <a:noFill/>
                </a:ln>
                <a:solidFill>
                  <a:srgbClr val="2A3A9E"/>
                </a:solidFill>
                <a:effectLst/>
                <a:uLnTx/>
                <a:uFillTx/>
                <a:ea typeface="Calibri"/>
                <a:cs typeface="Calibri"/>
                <a:sym typeface="Calibri"/>
              </a:rPr>
              <a:t>COMESA Committee of Central Bank Governors</a:t>
            </a:r>
            <a:endParaRPr kumimoji="0" sz="1100" b="1" i="1" u="none" strike="noStrike" kern="0" cap="none" spc="0" normalizeH="0" baseline="0" noProof="0" dirty="0">
              <a:ln>
                <a:noFill/>
              </a:ln>
              <a:solidFill>
                <a:srgbClr val="2A3A9E"/>
              </a:solidFill>
              <a:effectLst/>
              <a:uLnTx/>
              <a:uFillTx/>
              <a:ea typeface="Calibri"/>
              <a:cs typeface="Calibri"/>
              <a:sym typeface="Calibri"/>
            </a:endParaRPr>
          </a:p>
        </p:txBody>
      </p:sp>
      <p:sp>
        <p:nvSpPr>
          <p:cNvPr id="12" name="Google Shape;217;g293c9c2109e_0_221">
            <a:extLst>
              <a:ext uri="{FF2B5EF4-FFF2-40B4-BE49-F238E27FC236}">
                <a16:creationId xmlns:a16="http://schemas.microsoft.com/office/drawing/2014/main" id="{64BA28D2-DA4D-F522-D089-7B1696FC3232}"/>
              </a:ext>
            </a:extLst>
          </p:cNvPr>
          <p:cNvSpPr/>
          <p:nvPr/>
        </p:nvSpPr>
        <p:spPr>
          <a:xfrm>
            <a:off x="4610967" y="2093216"/>
            <a:ext cx="5235300" cy="523800"/>
          </a:xfrm>
          <a:prstGeom prst="rect">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 sz="1100" b="1" i="1" u="none" strike="noStrike" kern="0" cap="none" spc="0" normalizeH="0" baseline="0" noProof="0" dirty="0">
                <a:ln>
                  <a:noFill/>
                </a:ln>
                <a:solidFill>
                  <a:srgbClr val="2A3A99"/>
                </a:solidFill>
                <a:effectLst/>
                <a:uLnTx/>
                <a:uFillTx/>
                <a:ea typeface="Calibri"/>
                <a:cs typeface="Calibri"/>
                <a:sym typeface="Calibri"/>
              </a:rPr>
              <a:t>COMESA Business Council (CBC) and COMESA Clearing House (CCH)</a:t>
            </a:r>
            <a:endParaRPr kumimoji="0" sz="1100" b="1" i="1" u="none" strike="noStrike" kern="0" cap="none" spc="0" normalizeH="0" baseline="0" noProof="0" dirty="0">
              <a:ln>
                <a:noFill/>
              </a:ln>
              <a:solidFill>
                <a:srgbClr val="2A3A99"/>
              </a:solidFill>
              <a:effectLst/>
              <a:uLnTx/>
              <a:uFillTx/>
              <a:ea typeface="Calibri"/>
              <a:cs typeface="Calibri"/>
              <a:sym typeface="Calibri"/>
            </a:endParaRPr>
          </a:p>
        </p:txBody>
      </p:sp>
      <p:sp>
        <p:nvSpPr>
          <p:cNvPr id="14" name="Google Shape;218;g293c9c2109e_0_221">
            <a:extLst>
              <a:ext uri="{FF2B5EF4-FFF2-40B4-BE49-F238E27FC236}">
                <a16:creationId xmlns:a16="http://schemas.microsoft.com/office/drawing/2014/main" id="{B6288678-70FB-2AA5-23E7-67A4ED878753}"/>
              </a:ext>
            </a:extLst>
          </p:cNvPr>
          <p:cNvSpPr/>
          <p:nvPr/>
        </p:nvSpPr>
        <p:spPr>
          <a:xfrm>
            <a:off x="4610967" y="2735791"/>
            <a:ext cx="5235300" cy="523800"/>
          </a:xfrm>
          <a:prstGeom prst="rect">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 sz="1100" b="1" i="1" u="none" strike="noStrike" kern="0" cap="none" spc="0" normalizeH="0" baseline="0" noProof="0">
                <a:ln>
                  <a:noFill/>
                </a:ln>
                <a:solidFill>
                  <a:srgbClr val="2A3A99"/>
                </a:solidFill>
                <a:effectLst/>
                <a:uLnTx/>
                <a:uFillTx/>
                <a:ea typeface="Calibri"/>
                <a:cs typeface="Calibri"/>
                <a:sym typeface="Calibri"/>
              </a:rPr>
              <a:t>Regional Digital Payment Platform </a:t>
            </a:r>
            <a:br>
              <a:rPr kumimoji="0" lang="en" sz="1100" b="1" i="1" u="none" strike="noStrike" kern="0" cap="none" spc="0" normalizeH="0" baseline="0" noProof="0">
                <a:ln>
                  <a:noFill/>
                </a:ln>
                <a:solidFill>
                  <a:srgbClr val="2A3A99"/>
                </a:solidFill>
                <a:effectLst/>
                <a:uLnTx/>
                <a:uFillTx/>
                <a:ea typeface="Calibri"/>
                <a:cs typeface="Calibri"/>
                <a:sym typeface="Calibri"/>
              </a:rPr>
            </a:br>
            <a:r>
              <a:rPr kumimoji="0" lang="en" sz="1100" b="1" i="1" u="none" strike="noStrike" kern="0" cap="none" spc="0" normalizeH="0" baseline="0" noProof="0">
                <a:ln>
                  <a:noFill/>
                </a:ln>
                <a:solidFill>
                  <a:srgbClr val="2A3A99"/>
                </a:solidFill>
                <a:effectLst/>
                <a:uLnTx/>
                <a:uFillTx/>
                <a:ea typeface="Calibri"/>
                <a:cs typeface="Calibri"/>
                <a:sym typeface="Calibri"/>
              </a:rPr>
              <a:t>Leveraging Open-source technology stacks </a:t>
            </a:r>
            <a:endParaRPr kumimoji="0" sz="1100" b="1" i="1" u="none" strike="noStrike" kern="0" cap="none" spc="0" normalizeH="0" baseline="0" noProof="0">
              <a:ln>
                <a:noFill/>
              </a:ln>
              <a:solidFill>
                <a:srgbClr val="2A3A99"/>
              </a:solidFill>
              <a:effectLst/>
              <a:uLnTx/>
              <a:uFillTx/>
              <a:ea typeface="Calibri"/>
              <a:cs typeface="Calibri"/>
              <a:sym typeface="Calibri"/>
            </a:endParaRPr>
          </a:p>
        </p:txBody>
      </p:sp>
      <p:sp>
        <p:nvSpPr>
          <p:cNvPr id="15" name="Google Shape;219;g293c9c2109e_0_221">
            <a:extLst>
              <a:ext uri="{FF2B5EF4-FFF2-40B4-BE49-F238E27FC236}">
                <a16:creationId xmlns:a16="http://schemas.microsoft.com/office/drawing/2014/main" id="{1DD19B81-CA87-56AA-D0E0-C0EF7FA9AE57}"/>
              </a:ext>
            </a:extLst>
          </p:cNvPr>
          <p:cNvSpPr/>
          <p:nvPr/>
        </p:nvSpPr>
        <p:spPr>
          <a:xfrm>
            <a:off x="4610967" y="3378366"/>
            <a:ext cx="5235300" cy="523800"/>
          </a:xfrm>
          <a:prstGeom prst="rect">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 sz="1100" b="1" i="1" u="none" strike="noStrike" kern="0" cap="none" spc="0" normalizeH="0" baseline="0" noProof="0" dirty="0">
                <a:ln>
                  <a:noFill/>
                </a:ln>
                <a:solidFill>
                  <a:srgbClr val="2A3A99"/>
                </a:solidFill>
                <a:effectLst/>
                <a:uLnTx/>
                <a:uFillTx/>
                <a:ea typeface="Calibri"/>
                <a:cs typeface="Calibri"/>
                <a:sym typeface="Calibri"/>
              </a:rPr>
              <a:t>Bank of Mauritius (BoM)</a:t>
            </a:r>
            <a:endParaRPr kumimoji="0" sz="1100" b="1" i="1" u="none" strike="noStrike" kern="0" cap="none" spc="0" normalizeH="0" baseline="0" noProof="0" dirty="0">
              <a:ln>
                <a:noFill/>
              </a:ln>
              <a:solidFill>
                <a:srgbClr val="2A3A99"/>
              </a:solidFill>
              <a:effectLst/>
              <a:uLnTx/>
              <a:uFillTx/>
              <a:ea typeface="Calibri"/>
              <a:cs typeface="Calibri"/>
              <a:sym typeface="Calibri"/>
            </a:endParaRP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 sz="1100" b="1" i="1" u="none" strike="noStrike" kern="0" cap="none" spc="0" normalizeH="0" baseline="0" noProof="0" dirty="0">
                <a:ln>
                  <a:noFill/>
                </a:ln>
                <a:solidFill>
                  <a:srgbClr val="2A3A99"/>
                </a:solidFill>
                <a:effectLst/>
                <a:uLnTx/>
                <a:uFillTx/>
                <a:ea typeface="Calibri"/>
                <a:cs typeface="Calibri"/>
                <a:sym typeface="Calibri"/>
              </a:rPr>
              <a:t>With local central banks holding settlement/liquidity accounts with BoM</a:t>
            </a:r>
            <a:endParaRPr kumimoji="0" sz="1100" b="1" i="1" u="none" strike="noStrike" kern="0" cap="none" spc="0" normalizeH="0" baseline="0" noProof="0" dirty="0">
              <a:ln>
                <a:noFill/>
              </a:ln>
              <a:solidFill>
                <a:srgbClr val="2A3A99"/>
              </a:solidFill>
              <a:effectLst/>
              <a:uLnTx/>
              <a:uFillTx/>
              <a:ea typeface="Calibri"/>
              <a:cs typeface="Calibri"/>
              <a:sym typeface="Calibri"/>
            </a:endParaRPr>
          </a:p>
        </p:txBody>
      </p:sp>
      <p:sp>
        <p:nvSpPr>
          <p:cNvPr id="16" name="Google Shape;220;g293c9c2109e_0_221">
            <a:extLst>
              <a:ext uri="{FF2B5EF4-FFF2-40B4-BE49-F238E27FC236}">
                <a16:creationId xmlns:a16="http://schemas.microsoft.com/office/drawing/2014/main" id="{0A3DE04E-5438-A154-9CC1-10A7064DF8AA}"/>
              </a:ext>
            </a:extLst>
          </p:cNvPr>
          <p:cNvSpPr/>
          <p:nvPr/>
        </p:nvSpPr>
        <p:spPr>
          <a:xfrm>
            <a:off x="4610967" y="4020941"/>
            <a:ext cx="5235300" cy="523800"/>
          </a:xfrm>
          <a:prstGeom prst="rect">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 sz="1000" b="1" i="1" u="none" strike="noStrike" kern="0" cap="none" spc="0" normalizeH="0" baseline="0" noProof="0" dirty="0">
                <a:ln>
                  <a:noFill/>
                </a:ln>
                <a:solidFill>
                  <a:srgbClr val="2A3A99"/>
                </a:solidFill>
                <a:effectLst/>
                <a:uLnTx/>
                <a:uFillTx/>
                <a:ea typeface="Calibri"/>
                <a:cs typeface="Calibri"/>
                <a:sym typeface="Calibri"/>
              </a:rPr>
              <a:t>Direct Participants: National Switches (and DFSPs as exception)</a:t>
            </a:r>
            <a:endParaRPr kumimoji="0" sz="1000" b="1" i="1" u="none" strike="noStrike" kern="0" cap="none" spc="0" normalizeH="0" baseline="0" noProof="0" dirty="0">
              <a:ln>
                <a:noFill/>
              </a:ln>
              <a:solidFill>
                <a:srgbClr val="2A3A99"/>
              </a:solidFill>
              <a:effectLst/>
              <a:uLnTx/>
              <a:uFillTx/>
              <a:ea typeface="Calibri"/>
              <a:cs typeface="Calibri"/>
              <a:sym typeface="Calibri"/>
            </a:endParaRP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 sz="1000" b="1" i="1" u="none" strike="noStrike" kern="0" cap="none" spc="0" normalizeH="0" baseline="0" noProof="0" dirty="0">
                <a:ln>
                  <a:noFill/>
                </a:ln>
                <a:solidFill>
                  <a:srgbClr val="2A3A99"/>
                </a:solidFill>
                <a:effectLst/>
                <a:uLnTx/>
                <a:uFillTx/>
                <a:ea typeface="Calibri"/>
                <a:cs typeface="Calibri"/>
                <a:sym typeface="Calibri"/>
              </a:rPr>
              <a:t>Indirect Participants: Financial Institutions (DFSPs) through national switches, including banks, MNOs, MFIs,  FinTechs</a:t>
            </a:r>
            <a:endParaRPr kumimoji="0" sz="1000" b="1" i="1" u="none" strike="noStrike" kern="0" cap="none" spc="0" normalizeH="0" baseline="0" noProof="0" dirty="0">
              <a:ln>
                <a:noFill/>
              </a:ln>
              <a:solidFill>
                <a:srgbClr val="2A3A99"/>
              </a:solidFill>
              <a:effectLst/>
              <a:uLnTx/>
              <a:uFillTx/>
              <a:ea typeface="Calibri"/>
              <a:cs typeface="Calibri"/>
              <a:sym typeface="Calibri"/>
            </a:endParaRPr>
          </a:p>
        </p:txBody>
      </p:sp>
      <p:sp>
        <p:nvSpPr>
          <p:cNvPr id="17" name="Google Shape;221;g293c9c2109e_0_221">
            <a:extLst>
              <a:ext uri="{FF2B5EF4-FFF2-40B4-BE49-F238E27FC236}">
                <a16:creationId xmlns:a16="http://schemas.microsoft.com/office/drawing/2014/main" id="{57D4F086-6E49-5DBC-7BCF-60347DF0D4C7}"/>
              </a:ext>
            </a:extLst>
          </p:cNvPr>
          <p:cNvSpPr/>
          <p:nvPr/>
        </p:nvSpPr>
        <p:spPr>
          <a:xfrm>
            <a:off x="4610967" y="4702666"/>
            <a:ext cx="5235300" cy="523800"/>
          </a:xfrm>
          <a:prstGeom prst="rect">
            <a:avLst/>
          </a:prstGeom>
          <a:solidFill>
            <a:srgbClr val="E7E6E6"/>
          </a:solid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 sz="1100" b="1" i="1" u="none" strike="noStrike" kern="0" cap="none" spc="0" normalizeH="0" baseline="0" noProof="0" dirty="0">
                <a:ln>
                  <a:noFill/>
                </a:ln>
                <a:solidFill>
                  <a:srgbClr val="2A3A99"/>
                </a:solidFill>
                <a:effectLst/>
                <a:uLnTx/>
                <a:uFillTx/>
                <a:ea typeface="Calibri"/>
                <a:cs typeface="Calibri"/>
                <a:sym typeface="Calibri"/>
              </a:rPr>
              <a:t>Commercial Entities (e.g. Banks, FinTechs, Specialized Service Providers) </a:t>
            </a:r>
            <a:endParaRPr kumimoji="0" sz="1100" b="1" i="1" u="none" strike="noStrike" kern="0" cap="none" spc="0" normalizeH="0" baseline="0" noProof="0" dirty="0">
              <a:ln>
                <a:noFill/>
              </a:ln>
              <a:solidFill>
                <a:srgbClr val="2A3A99"/>
              </a:solidFill>
              <a:effectLst/>
              <a:uLnTx/>
              <a:uFillTx/>
              <a:ea typeface="Calibri"/>
              <a:cs typeface="Calibri"/>
              <a:sym typeface="Calibri"/>
            </a:endParaRPr>
          </a:p>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r>
              <a:rPr kumimoji="0" lang="en" sz="1100" b="1" i="1" u="none" strike="noStrike" kern="0" cap="none" spc="0" normalizeH="0" baseline="0" noProof="0" dirty="0">
                <a:ln>
                  <a:noFill/>
                </a:ln>
                <a:solidFill>
                  <a:srgbClr val="2A3A99"/>
                </a:solidFill>
                <a:effectLst/>
                <a:uLnTx/>
                <a:uFillTx/>
                <a:ea typeface="Calibri"/>
                <a:cs typeface="Calibri"/>
                <a:sym typeface="Calibri"/>
              </a:rPr>
              <a:t>Directly holding accounts with the Settlement Institution(s) </a:t>
            </a:r>
            <a:endParaRPr kumimoji="0" sz="1100" b="1" i="1" u="none" strike="noStrike" kern="0" cap="none" spc="0" normalizeH="0" baseline="0" noProof="0" dirty="0">
              <a:ln>
                <a:noFill/>
              </a:ln>
              <a:solidFill>
                <a:srgbClr val="2A3A99"/>
              </a:solidFill>
              <a:effectLst/>
              <a:uLnTx/>
              <a:uFillTx/>
              <a:ea typeface="Calibri"/>
              <a:cs typeface="Calibri"/>
              <a:sym typeface="Calibri"/>
            </a:endParaRPr>
          </a:p>
        </p:txBody>
      </p:sp>
      <p:sp>
        <p:nvSpPr>
          <p:cNvPr id="19" name="Rectangle 18">
            <a:extLst>
              <a:ext uri="{FF2B5EF4-FFF2-40B4-BE49-F238E27FC236}">
                <a16:creationId xmlns:a16="http://schemas.microsoft.com/office/drawing/2014/main" id="{F40B03EA-0360-610B-5662-A384A043EC44}"/>
              </a:ext>
            </a:extLst>
          </p:cNvPr>
          <p:cNvSpPr/>
          <p:nvPr/>
        </p:nvSpPr>
        <p:spPr>
          <a:xfrm>
            <a:off x="-1" y="5291667"/>
            <a:ext cx="2544900" cy="1566333"/>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pic>
        <p:nvPicPr>
          <p:cNvPr id="20" name="Google Shape;126;p1">
            <a:extLst>
              <a:ext uri="{FF2B5EF4-FFF2-40B4-BE49-F238E27FC236}">
                <a16:creationId xmlns:a16="http://schemas.microsoft.com/office/drawing/2014/main" id="{8D7348F2-03CF-EFE7-09E0-873644318F36}"/>
              </a:ext>
            </a:extLst>
          </p:cNvPr>
          <p:cNvPicPr preferRelativeResize="0"/>
          <p:nvPr/>
        </p:nvPicPr>
        <p:blipFill rotWithShape="1">
          <a:blip r:embed="rId4">
            <a:alphaModFix/>
          </a:blip>
          <a:srcRect/>
          <a:stretch/>
        </p:blipFill>
        <p:spPr>
          <a:xfrm>
            <a:off x="221649" y="5799668"/>
            <a:ext cx="1082526" cy="948026"/>
          </a:xfrm>
          <a:prstGeom prst="rect">
            <a:avLst/>
          </a:prstGeom>
          <a:noFill/>
          <a:ln>
            <a:noFill/>
          </a:ln>
        </p:spPr>
      </p:pic>
      <p:sp>
        <p:nvSpPr>
          <p:cNvPr id="21" name="Rectangle 20">
            <a:extLst>
              <a:ext uri="{FF2B5EF4-FFF2-40B4-BE49-F238E27FC236}">
                <a16:creationId xmlns:a16="http://schemas.microsoft.com/office/drawing/2014/main" id="{7E46922F-5E7B-D715-2181-8C6CA26FFBD9}"/>
              </a:ext>
            </a:extLst>
          </p:cNvPr>
          <p:cNvSpPr/>
          <p:nvPr/>
        </p:nvSpPr>
        <p:spPr>
          <a:xfrm>
            <a:off x="10114946" y="5723089"/>
            <a:ext cx="2077054" cy="113491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pic>
        <p:nvPicPr>
          <p:cNvPr id="22" name="Google Shape;128;p1">
            <a:extLst>
              <a:ext uri="{FF2B5EF4-FFF2-40B4-BE49-F238E27FC236}">
                <a16:creationId xmlns:a16="http://schemas.microsoft.com/office/drawing/2014/main" id="{881BFB6C-FE1D-9A6B-36DD-EAD215733EF5}"/>
              </a:ext>
            </a:extLst>
          </p:cNvPr>
          <p:cNvPicPr preferRelativeResize="0"/>
          <p:nvPr/>
        </p:nvPicPr>
        <p:blipFill rotWithShape="1">
          <a:blip r:embed="rId5">
            <a:alphaModFix/>
          </a:blip>
          <a:srcRect/>
          <a:stretch/>
        </p:blipFill>
        <p:spPr>
          <a:xfrm>
            <a:off x="10589955" y="6169601"/>
            <a:ext cx="1473790" cy="658764"/>
          </a:xfrm>
          <a:prstGeom prst="rect">
            <a:avLst/>
          </a:prstGeom>
          <a:noFill/>
          <a:ln>
            <a:noFill/>
          </a:ln>
        </p:spPr>
      </p:pic>
      <p:pic>
        <p:nvPicPr>
          <p:cNvPr id="23" name="Picture 22">
            <a:extLst>
              <a:ext uri="{FF2B5EF4-FFF2-40B4-BE49-F238E27FC236}">
                <a16:creationId xmlns:a16="http://schemas.microsoft.com/office/drawing/2014/main" id="{AB8BB136-3476-2E3C-16FA-049F49087D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7259" y="6453696"/>
            <a:ext cx="3543482" cy="374669"/>
          </a:xfrm>
          <a:prstGeom prst="rect">
            <a:avLst/>
          </a:prstGeom>
        </p:spPr>
      </p:pic>
    </p:spTree>
    <p:extLst>
      <p:ext uri="{BB962C8B-B14F-4D97-AF65-F5344CB8AC3E}">
        <p14:creationId xmlns:p14="http://schemas.microsoft.com/office/powerpoint/2010/main" val="25038587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10796</TotalTime>
  <Words>1519</Words>
  <Application>Microsoft Office PowerPoint</Application>
  <PresentationFormat>Widescreen</PresentationFormat>
  <Paragraphs>291</Paragraphs>
  <Slides>26</Slides>
  <Notes>24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vt:lpstr>
      <vt:lpstr>Calibri</vt:lpstr>
      <vt:lpstr>Calibri Light</vt:lpstr>
      <vt:lpstr>Gill Sans MT</vt:lpstr>
      <vt:lpstr>Lato</vt:lpstr>
      <vt:lpstr>Lato Light</vt:lpstr>
      <vt:lpstr>Montserrat</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Marianne Nzioki</dc:creator>
  <cp:lastModifiedBy>Pyae Phyo Lwin</cp:lastModifiedBy>
  <cp:revision>272</cp:revision>
  <dcterms:created xsi:type="dcterms:W3CDTF">2020-07-22T08:57:00Z</dcterms:created>
  <dcterms:modified xsi:type="dcterms:W3CDTF">2023-10-31T08:39:37Z</dcterms:modified>
</cp:coreProperties>
</file>